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svg" ContentType="image/sv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56" r:id="rId2"/>
    <p:sldId id="257" r:id="rId3"/>
    <p:sldId id="258"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0BDB"/>
    <a:srgbClr val="09D8DD"/>
    <a:srgbClr val="FF8181"/>
    <a:srgbClr val="C5FFC5"/>
    <a:srgbClr val="FFCCFF"/>
    <a:srgbClr val="FF99FF"/>
    <a:srgbClr val="66FF99"/>
    <a:srgbClr val="DD5B21"/>
    <a:srgbClr val="37FF7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85005" autoAdjust="0"/>
    <p:restoredTop sz="94660"/>
  </p:normalViewPr>
  <p:slideViewPr>
    <p:cSldViewPr snapToGrid="0">
      <p:cViewPr varScale="1">
        <p:scale>
          <a:sx n="81" d="100"/>
          <a:sy n="81" d="100"/>
        </p:scale>
        <p:origin x="-78" y="-66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625A3556-2CF4-4BA5-8FA5-F216C32A5231}" type="datetimeFigureOut">
              <a:rPr lang="he-IL" smtClean="0"/>
              <a:pPr/>
              <a:t>ד'/תשרי/תשפ"א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8718A4B2-48F7-47C4-83CD-A6538A4A5DE7}" type="slidenum">
              <a:rPr lang="he-IL" smtClean="0"/>
              <a:pPr/>
              <a:t>‹#›</a:t>
            </a:fld>
            <a:endParaRPr lang="he-IL"/>
          </a:p>
        </p:txBody>
      </p:sp>
    </p:spTree>
    <p:extLst>
      <p:ext uri="{BB962C8B-B14F-4D97-AF65-F5344CB8AC3E}">
        <p14:creationId xmlns:p14="http://schemas.microsoft.com/office/powerpoint/2010/main" xmlns="" val="889390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625A3556-2CF4-4BA5-8FA5-F216C32A5231}" type="datetimeFigureOut">
              <a:rPr lang="he-IL" smtClean="0"/>
              <a:pPr/>
              <a:t>ד'/תשרי/תשפ"א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8718A4B2-48F7-47C4-83CD-A6538A4A5DE7}" type="slidenum">
              <a:rPr lang="he-IL" smtClean="0"/>
              <a:pPr/>
              <a:t>‹#›</a:t>
            </a:fld>
            <a:endParaRPr lang="he-IL"/>
          </a:p>
        </p:txBody>
      </p:sp>
    </p:spTree>
    <p:extLst>
      <p:ext uri="{BB962C8B-B14F-4D97-AF65-F5344CB8AC3E}">
        <p14:creationId xmlns:p14="http://schemas.microsoft.com/office/powerpoint/2010/main" xmlns="" val="158374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625A3556-2CF4-4BA5-8FA5-F216C32A5231}" type="datetimeFigureOut">
              <a:rPr lang="he-IL" smtClean="0"/>
              <a:pPr/>
              <a:t>ד'/תשרי/תשפ"א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8718A4B2-48F7-47C4-83CD-A6538A4A5DE7}" type="slidenum">
              <a:rPr lang="he-IL" smtClean="0"/>
              <a:pPr/>
              <a:t>‹#›</a:t>
            </a:fld>
            <a:endParaRPr lang="he-IL"/>
          </a:p>
        </p:txBody>
      </p:sp>
    </p:spTree>
    <p:extLst>
      <p:ext uri="{BB962C8B-B14F-4D97-AF65-F5344CB8AC3E}">
        <p14:creationId xmlns:p14="http://schemas.microsoft.com/office/powerpoint/2010/main" xmlns="" val="2989575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625A3556-2CF4-4BA5-8FA5-F216C32A5231}" type="datetimeFigureOut">
              <a:rPr lang="he-IL" smtClean="0"/>
              <a:pPr/>
              <a:t>ד'/תשרי/תשפ"א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8718A4B2-48F7-47C4-83CD-A6538A4A5DE7}" type="slidenum">
              <a:rPr lang="he-IL" smtClean="0"/>
              <a:pPr/>
              <a:t>‹#›</a:t>
            </a:fld>
            <a:endParaRPr lang="he-IL"/>
          </a:p>
        </p:txBody>
      </p:sp>
    </p:spTree>
    <p:extLst>
      <p:ext uri="{BB962C8B-B14F-4D97-AF65-F5344CB8AC3E}">
        <p14:creationId xmlns:p14="http://schemas.microsoft.com/office/powerpoint/2010/main" xmlns="" val="1524228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625A3556-2CF4-4BA5-8FA5-F216C32A5231}" type="datetimeFigureOut">
              <a:rPr lang="he-IL" smtClean="0"/>
              <a:pPr/>
              <a:t>ד'/תשרי/תשפ"א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8718A4B2-48F7-47C4-83CD-A6538A4A5DE7}" type="slidenum">
              <a:rPr lang="he-IL" smtClean="0"/>
              <a:pPr/>
              <a:t>‹#›</a:t>
            </a:fld>
            <a:endParaRPr lang="he-IL"/>
          </a:p>
        </p:txBody>
      </p:sp>
    </p:spTree>
    <p:extLst>
      <p:ext uri="{BB962C8B-B14F-4D97-AF65-F5344CB8AC3E}">
        <p14:creationId xmlns:p14="http://schemas.microsoft.com/office/powerpoint/2010/main" xmlns="" val="656576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625A3556-2CF4-4BA5-8FA5-F216C32A5231}" type="datetimeFigureOut">
              <a:rPr lang="he-IL" smtClean="0"/>
              <a:pPr/>
              <a:t>ד'/תשרי/תשפ"א</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8718A4B2-48F7-47C4-83CD-A6538A4A5DE7}" type="slidenum">
              <a:rPr lang="he-IL" smtClean="0"/>
              <a:pPr/>
              <a:t>‹#›</a:t>
            </a:fld>
            <a:endParaRPr lang="he-IL"/>
          </a:p>
        </p:txBody>
      </p:sp>
    </p:spTree>
    <p:extLst>
      <p:ext uri="{BB962C8B-B14F-4D97-AF65-F5344CB8AC3E}">
        <p14:creationId xmlns:p14="http://schemas.microsoft.com/office/powerpoint/2010/main" xmlns="" val="360750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839788" y="2505075"/>
            <a:ext cx="515778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6172200" y="2505075"/>
            <a:ext cx="51831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625A3556-2CF4-4BA5-8FA5-F216C32A5231}" type="datetimeFigureOut">
              <a:rPr lang="he-IL" smtClean="0"/>
              <a:pPr/>
              <a:t>ד'/תשרי/תשפ"א</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8718A4B2-48F7-47C4-83CD-A6538A4A5DE7}" type="slidenum">
              <a:rPr lang="he-IL" smtClean="0"/>
              <a:pPr/>
              <a:t>‹#›</a:t>
            </a:fld>
            <a:endParaRPr lang="he-IL"/>
          </a:p>
        </p:txBody>
      </p:sp>
    </p:spTree>
    <p:extLst>
      <p:ext uri="{BB962C8B-B14F-4D97-AF65-F5344CB8AC3E}">
        <p14:creationId xmlns:p14="http://schemas.microsoft.com/office/powerpoint/2010/main" xmlns="" val="542046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625A3556-2CF4-4BA5-8FA5-F216C32A5231}" type="datetimeFigureOut">
              <a:rPr lang="he-IL" smtClean="0"/>
              <a:pPr/>
              <a:t>ד'/תשרי/תשפ"א</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8718A4B2-48F7-47C4-83CD-A6538A4A5DE7}" type="slidenum">
              <a:rPr lang="he-IL" smtClean="0"/>
              <a:pPr/>
              <a:t>‹#›</a:t>
            </a:fld>
            <a:endParaRPr lang="he-IL"/>
          </a:p>
        </p:txBody>
      </p:sp>
    </p:spTree>
    <p:extLst>
      <p:ext uri="{BB962C8B-B14F-4D97-AF65-F5344CB8AC3E}">
        <p14:creationId xmlns:p14="http://schemas.microsoft.com/office/powerpoint/2010/main" xmlns="" val="351784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5A3556-2CF4-4BA5-8FA5-F216C32A5231}" type="datetimeFigureOut">
              <a:rPr lang="he-IL" smtClean="0"/>
              <a:pPr/>
              <a:t>ד'/תשרי/תשפ"א</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8718A4B2-48F7-47C4-83CD-A6538A4A5DE7}" type="slidenum">
              <a:rPr lang="he-IL" smtClean="0"/>
              <a:pPr/>
              <a:t>‹#›</a:t>
            </a:fld>
            <a:endParaRPr lang="he-IL"/>
          </a:p>
        </p:txBody>
      </p:sp>
    </p:spTree>
    <p:extLst>
      <p:ext uri="{BB962C8B-B14F-4D97-AF65-F5344CB8AC3E}">
        <p14:creationId xmlns:p14="http://schemas.microsoft.com/office/powerpoint/2010/main" xmlns="" val="997552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625A3556-2CF4-4BA5-8FA5-F216C32A5231}" type="datetimeFigureOut">
              <a:rPr lang="he-IL" smtClean="0"/>
              <a:pPr/>
              <a:t>ד'/תשרי/תשפ"א</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8718A4B2-48F7-47C4-83CD-A6538A4A5DE7}" type="slidenum">
              <a:rPr lang="he-IL" smtClean="0"/>
              <a:pPr/>
              <a:t>‹#›</a:t>
            </a:fld>
            <a:endParaRPr lang="he-IL"/>
          </a:p>
        </p:txBody>
      </p:sp>
    </p:spTree>
    <p:extLst>
      <p:ext uri="{BB962C8B-B14F-4D97-AF65-F5344CB8AC3E}">
        <p14:creationId xmlns:p14="http://schemas.microsoft.com/office/powerpoint/2010/main" xmlns="" val="3720652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625A3556-2CF4-4BA5-8FA5-F216C32A5231}" type="datetimeFigureOut">
              <a:rPr lang="he-IL" smtClean="0"/>
              <a:pPr/>
              <a:t>ד'/תשרי/תשפ"א</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8718A4B2-48F7-47C4-83CD-A6538A4A5DE7}" type="slidenum">
              <a:rPr lang="he-IL" smtClean="0"/>
              <a:pPr/>
              <a:t>‹#›</a:t>
            </a:fld>
            <a:endParaRPr lang="he-IL"/>
          </a:p>
        </p:txBody>
      </p:sp>
    </p:spTree>
    <p:extLst>
      <p:ext uri="{BB962C8B-B14F-4D97-AF65-F5344CB8AC3E}">
        <p14:creationId xmlns:p14="http://schemas.microsoft.com/office/powerpoint/2010/main" xmlns="" val="1184437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A3556-2CF4-4BA5-8FA5-F216C32A5231}" type="datetimeFigureOut">
              <a:rPr lang="he-IL" smtClean="0"/>
              <a:pPr/>
              <a:t>ד'/תשרי/תשפ"א</a:t>
            </a:fld>
            <a:endParaRPr lang="he-I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18A4B2-48F7-47C4-83CD-A6538A4A5DE7}" type="slidenum">
              <a:rPr lang="he-IL" smtClean="0"/>
              <a:pPr/>
              <a:t>‹#›</a:t>
            </a:fld>
            <a:endParaRPr lang="he-IL"/>
          </a:p>
        </p:txBody>
      </p:sp>
    </p:spTree>
    <p:extLst>
      <p:ext uri="{BB962C8B-B14F-4D97-AF65-F5344CB8AC3E}">
        <p14:creationId xmlns:p14="http://schemas.microsoft.com/office/powerpoint/2010/main" xmlns="" val="161331104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xhere.com/en/photo/491681"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hyperlink" Target="mailto:tarbut@nofey-prat.org.i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 name="תמונה 12" descr="תמונה שמכילה שולחן, מקורה, פריטים, ישיבה&#10;&#10;התיאור נוצר באופן אוטומטי">
            <a:extLst>
              <a:ext uri="{FF2B5EF4-FFF2-40B4-BE49-F238E27FC236}">
                <a16:creationId xmlns:a16="http://schemas.microsoft.com/office/drawing/2014/main" xmlns="" id="{A2A31ED4-A21B-46A6-A0F3-97E563143D3D}"/>
              </a:ext>
            </a:extLst>
          </p:cNvPr>
          <p:cNvPicPr>
            <a:picLocks noChangeAspect="1"/>
          </p:cNvPicPr>
          <p:nvPr/>
        </p:nvPicPr>
        <p:blipFill rotWithShape="1">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rcRect t="26906" b="35547"/>
          <a:stretch/>
        </p:blipFill>
        <p:spPr>
          <a:xfrm>
            <a:off x="20" y="10"/>
            <a:ext cx="12191980" cy="6857990"/>
          </a:xfrm>
          <a:prstGeom prst="rect">
            <a:avLst/>
          </a:prstGeom>
        </p:spPr>
      </p:pic>
      <p:sp>
        <p:nvSpPr>
          <p:cNvPr id="2" name="כותרת 1">
            <a:extLst>
              <a:ext uri="{FF2B5EF4-FFF2-40B4-BE49-F238E27FC236}">
                <a16:creationId xmlns:a16="http://schemas.microsoft.com/office/drawing/2014/main" xmlns="" id="{2A23314C-A1CD-44D4-AB05-B146C69D4536}"/>
              </a:ext>
            </a:extLst>
          </p:cNvPr>
          <p:cNvSpPr>
            <a:spLocks noGrp="1"/>
          </p:cNvSpPr>
          <p:nvPr>
            <p:ph type="ctrTitle"/>
          </p:nvPr>
        </p:nvSpPr>
        <p:spPr>
          <a:xfrm>
            <a:off x="2298447" y="1249680"/>
            <a:ext cx="6657983" cy="3749040"/>
          </a:xfrm>
        </p:spPr>
        <p:txBody>
          <a:bodyPr anchor="t">
            <a:noAutofit/>
          </a:bodyPr>
          <a:lstStyle/>
          <a:p>
            <a:r>
              <a:rPr lang="he-IL" sz="2800" b="1" dirty="0">
                <a:solidFill>
                  <a:srgbClr val="820BDB"/>
                </a:solidFill>
                <a:latin typeface="Gisha" panose="020B0502040204020203" pitchFamily="34" charset="-79"/>
                <a:cs typeface="Gisha" panose="020B0502040204020203" pitchFamily="34" charset="-79"/>
              </a:rPr>
              <a:t>מקשטים וממחזרים</a:t>
            </a:r>
            <a:br>
              <a:rPr lang="he-IL" sz="2800" b="1" dirty="0">
                <a:solidFill>
                  <a:srgbClr val="820BDB"/>
                </a:solidFill>
                <a:latin typeface="Gisha" panose="020B0502040204020203" pitchFamily="34" charset="-79"/>
                <a:cs typeface="Gisha" panose="020B0502040204020203" pitchFamily="34" charset="-79"/>
              </a:rPr>
            </a:br>
            <a:r>
              <a:rPr lang="he-IL" sz="2800" dirty="0">
                <a:latin typeface="Gisha" panose="020B0502040204020203" pitchFamily="34" charset="-79"/>
                <a:cs typeface="Gisha" panose="020B0502040204020203" pitchFamily="34" charset="-79"/>
              </a:rPr>
              <a:t/>
            </a:r>
            <a:br>
              <a:rPr lang="he-IL" sz="2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השנה, לא </a:t>
            </a:r>
            <a:r>
              <a:rPr lang="he-IL" sz="1800" dirty="0" smtClean="0">
                <a:latin typeface="Gisha" panose="020B0502040204020203" pitchFamily="34" charset="-79"/>
                <a:cs typeface="Gisha" panose="020B0502040204020203" pitchFamily="34" charset="-79"/>
              </a:rPr>
              <a:t>ניצור </a:t>
            </a:r>
            <a:r>
              <a:rPr lang="he-IL" sz="1800" dirty="0">
                <a:latin typeface="Gisha" panose="020B0502040204020203" pitchFamily="34" charset="-79"/>
                <a:cs typeface="Gisha" panose="020B0502040204020203" pitchFamily="34" charset="-79"/>
              </a:rPr>
              <a:t>ביחד את הקישוטים לסוכה, </a:t>
            </a:r>
            <a:r>
              <a:rPr lang="he-IL" sz="1800" dirty="0" smtClean="0">
                <a:latin typeface="Gisha" panose="020B0502040204020203" pitchFamily="34" charset="-79"/>
                <a:cs typeface="Gisha" panose="020B0502040204020203" pitchFamily="34" charset="-79"/>
              </a:rPr>
              <a:t>לצערנו </a:t>
            </a:r>
            <a:r>
              <a:rPr lang="he-IL" sz="1800" dirty="0">
                <a:latin typeface="Gisha" panose="020B0502040204020203" pitchFamily="34" charset="-79"/>
                <a:cs typeface="Gisha" panose="020B0502040204020203" pitchFamily="34" charset="-79"/>
              </a:rPr>
              <a:t>הרב. </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לאור המצב, </a:t>
            </a:r>
            <a:r>
              <a:rPr lang="he-IL" sz="1800" dirty="0" smtClean="0">
                <a:latin typeface="Gisha" panose="020B0502040204020203" pitchFamily="34" charset="-79"/>
                <a:cs typeface="Gisha" panose="020B0502040204020203" pitchFamily="34" charset="-79"/>
              </a:rPr>
              <a:t>אנחנו מגישים לכם כמה </a:t>
            </a:r>
            <a:r>
              <a:rPr lang="he-IL" sz="1800" dirty="0">
                <a:latin typeface="Gisha" panose="020B0502040204020203" pitchFamily="34" charset="-79"/>
                <a:cs typeface="Gisha" panose="020B0502040204020203" pitchFamily="34" charset="-79"/>
              </a:rPr>
              <a:t>רעיונות של יצירות לסוכה שניתן לעשות מחומרים שיש לנו בבית, </a:t>
            </a:r>
            <a:r>
              <a:rPr lang="he-IL" sz="1800" dirty="0" smtClean="0">
                <a:latin typeface="Gisha" panose="020B0502040204020203" pitchFamily="34" charset="-79"/>
                <a:cs typeface="Gisha" panose="020B0502040204020203" pitchFamily="34" charset="-79"/>
              </a:rPr>
              <a:t>מחומרים </a:t>
            </a:r>
            <a:r>
              <a:rPr lang="he-IL" sz="1800" dirty="0">
                <a:latin typeface="Gisha" panose="020B0502040204020203" pitchFamily="34" charset="-79"/>
                <a:cs typeface="Gisha" panose="020B0502040204020203" pitchFamily="34" charset="-79"/>
              </a:rPr>
              <a:t>שאפשר למחזר או </a:t>
            </a:r>
            <a:r>
              <a:rPr lang="he-IL" sz="1800" dirty="0" smtClean="0">
                <a:latin typeface="Gisha" panose="020B0502040204020203" pitchFamily="34" charset="-79"/>
                <a:cs typeface="Gisha" panose="020B0502040204020203" pitchFamily="34" charset="-79"/>
              </a:rPr>
              <a:t>מחומרים שניתן להשיג בקלות.</a:t>
            </a: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ככה, לא </a:t>
            </a:r>
            <a:r>
              <a:rPr lang="he-IL" sz="1800" dirty="0" smtClean="0">
                <a:latin typeface="Gisha" panose="020B0502040204020203" pitchFamily="34" charset="-79"/>
                <a:cs typeface="Gisha" panose="020B0502040204020203" pitchFamily="34" charset="-79"/>
              </a:rPr>
              <a:t>נוותר על </a:t>
            </a:r>
            <a:r>
              <a:rPr lang="he-IL" sz="1800" dirty="0">
                <a:latin typeface="Gisha" panose="020B0502040204020203" pitchFamily="34" charset="-79"/>
                <a:cs typeface="Gisha" panose="020B0502040204020203" pitchFamily="34" charset="-79"/>
              </a:rPr>
              <a:t>עשייה משותפת של הילדים ,למרות הימים </a:t>
            </a:r>
            <a:r>
              <a:rPr lang="he-IL" sz="1800" dirty="0" smtClean="0">
                <a:latin typeface="Gisha" panose="020B0502040204020203" pitchFamily="34" charset="-79"/>
                <a:cs typeface="Gisha" panose="020B0502040204020203" pitchFamily="34" charset="-79"/>
              </a:rPr>
              <a:t>המרוחקים האלו שנכפו </a:t>
            </a:r>
            <a:r>
              <a:rPr lang="he-IL" sz="1800" dirty="0" smtClean="0">
                <a:latin typeface="Gisha" panose="020B0502040204020203" pitchFamily="34" charset="-79"/>
                <a:cs typeface="Gisha" panose="020B0502040204020203" pitchFamily="34" charset="-79"/>
              </a:rPr>
              <a:t>עלינו, </a:t>
            </a:r>
            <a:r>
              <a:rPr lang="he-IL" sz="1800" dirty="0" smtClean="0">
                <a:latin typeface="Gisha" panose="020B0502040204020203" pitchFamily="34" charset="-79"/>
                <a:cs typeface="Gisha" panose="020B0502040204020203" pitchFamily="34" charset="-79"/>
              </a:rPr>
              <a:t>ונכניס </a:t>
            </a:r>
            <a:r>
              <a:rPr lang="he-IL" sz="1800" dirty="0">
                <a:latin typeface="Gisha" panose="020B0502040204020203" pitchFamily="34" charset="-79"/>
                <a:cs typeface="Gisha" panose="020B0502040204020203" pitchFamily="34" charset="-79"/>
              </a:rPr>
              <a:t>קצת אור קהילתי לחגים של כולנו.</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r>
              <a:rPr lang="he-IL" sz="1800" b="1" dirty="0">
                <a:solidFill>
                  <a:srgbClr val="820BDB"/>
                </a:solidFill>
                <a:latin typeface="Gisha" panose="020B0502040204020203" pitchFamily="34" charset="-79"/>
                <a:cs typeface="Gisha" panose="020B0502040204020203" pitchFamily="34" charset="-79"/>
              </a:rPr>
              <a:t>אהבתם? יצרתם? שדרגתם?</a:t>
            </a:r>
            <a:br>
              <a:rPr lang="he-IL" sz="1800" b="1" dirty="0">
                <a:solidFill>
                  <a:srgbClr val="820BDB"/>
                </a:solidFill>
                <a:latin typeface="Gisha" panose="020B0502040204020203" pitchFamily="34" charset="-79"/>
                <a:cs typeface="Gisha" panose="020B0502040204020203" pitchFamily="34" charset="-79"/>
              </a:rPr>
            </a:br>
            <a:r>
              <a:rPr lang="he-IL" sz="1800" b="1" dirty="0">
                <a:solidFill>
                  <a:srgbClr val="820BDB"/>
                </a:solidFill>
                <a:latin typeface="Gisha" panose="020B0502040204020203" pitchFamily="34" charset="-79"/>
                <a:cs typeface="Gisha" panose="020B0502040204020203" pitchFamily="34" charset="-79"/>
              </a:rPr>
              <a:t>        נשמח לשיתוף של טיפים ותמונות למייל:</a:t>
            </a:r>
            <a:br>
              <a:rPr lang="he-IL" sz="1800" b="1" dirty="0">
                <a:solidFill>
                  <a:srgbClr val="820BDB"/>
                </a:solidFill>
                <a:latin typeface="Gisha" panose="020B0502040204020203" pitchFamily="34" charset="-79"/>
                <a:cs typeface="Gisha" panose="020B0502040204020203" pitchFamily="34" charset="-79"/>
              </a:rPr>
            </a:br>
            <a:r>
              <a:rPr lang="en-US" sz="1800" b="1" dirty="0" smtClean="0">
                <a:solidFill>
                  <a:srgbClr val="820BDB"/>
                </a:solidFill>
                <a:latin typeface="Gisha" panose="020B0502040204020203" pitchFamily="34" charset="-79"/>
                <a:cs typeface="Gisha" panose="020B0502040204020203" pitchFamily="34" charset="-79"/>
                <a:hlinkClick r:id="rId4"/>
              </a:rPr>
              <a:t>tarbut@nofey-prat.org.il</a:t>
            </a:r>
            <a:r>
              <a:rPr lang="he-IL" sz="1800" b="1" dirty="0" smtClean="0">
                <a:solidFill>
                  <a:srgbClr val="820BDB"/>
                </a:solidFill>
                <a:latin typeface="Gisha" panose="020B0502040204020203" pitchFamily="34" charset="-79"/>
                <a:cs typeface="Gisha" panose="020B0502040204020203" pitchFamily="34" charset="-79"/>
              </a:rPr>
              <a:t/>
            </a:r>
            <a:br>
              <a:rPr lang="he-IL" sz="1800" b="1" dirty="0" smtClean="0">
                <a:solidFill>
                  <a:srgbClr val="820BDB"/>
                </a:solidFill>
                <a:latin typeface="Gisha" panose="020B0502040204020203" pitchFamily="34" charset="-79"/>
                <a:cs typeface="Gisha" panose="020B0502040204020203" pitchFamily="34" charset="-79"/>
              </a:rPr>
            </a:br>
            <a:r>
              <a:rPr lang="he-IL" sz="1800" b="1" dirty="0" smtClean="0">
                <a:solidFill>
                  <a:srgbClr val="820BDB"/>
                </a:solidFill>
                <a:latin typeface="Gisha" panose="020B0502040204020203" pitchFamily="34" charset="-79"/>
                <a:cs typeface="Gisha" panose="020B0502040204020203" pitchFamily="34" charset="-79"/>
              </a:rPr>
              <a:t>או </a:t>
            </a:r>
            <a:r>
              <a:rPr lang="he-IL" sz="1800" b="1" dirty="0" err="1" smtClean="0">
                <a:solidFill>
                  <a:srgbClr val="820BDB"/>
                </a:solidFill>
                <a:latin typeface="Gisha" panose="020B0502040204020203" pitchFamily="34" charset="-79"/>
                <a:cs typeface="Gisha" panose="020B0502040204020203" pitchFamily="34" charset="-79"/>
              </a:rPr>
              <a:t>לפייסבוק</a:t>
            </a:r>
            <a:r>
              <a:rPr lang="he-IL" sz="1800" b="1" dirty="0" smtClean="0">
                <a:solidFill>
                  <a:srgbClr val="820BDB"/>
                </a:solidFill>
                <a:latin typeface="Gisha" panose="020B0502040204020203" pitchFamily="34" charset="-79"/>
                <a:cs typeface="Gisha" panose="020B0502040204020203" pitchFamily="34" charset="-79"/>
              </a:rPr>
              <a:t> </a:t>
            </a:r>
            <a:r>
              <a:rPr lang="he-IL" sz="1800" b="1" dirty="0" err="1" smtClean="0">
                <a:solidFill>
                  <a:srgbClr val="820BDB"/>
                </a:solidFill>
                <a:latin typeface="Gisha" panose="020B0502040204020203" pitchFamily="34" charset="-79"/>
                <a:cs typeface="Gisha" panose="020B0502040204020203" pitchFamily="34" charset="-79"/>
              </a:rPr>
              <a:t>הישובי</a:t>
            </a:r>
            <a:r>
              <a:rPr lang="he-IL" sz="1800" b="1" dirty="0">
                <a:solidFill>
                  <a:srgbClr val="820BDB"/>
                </a:solidFill>
                <a:latin typeface="Gisha" panose="020B0502040204020203" pitchFamily="34" charset="-79"/>
                <a:cs typeface="Gisha" panose="020B0502040204020203" pitchFamily="34" charset="-79"/>
              </a:rPr>
              <a:t/>
            </a:r>
            <a:br>
              <a:rPr lang="he-IL" sz="1800" b="1" dirty="0">
                <a:solidFill>
                  <a:srgbClr val="820BDB"/>
                </a:solidFill>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r>
              <a:rPr lang="he-IL" sz="1800" dirty="0">
                <a:latin typeface="Gisha" panose="020B0502040204020203" pitchFamily="34" charset="-79"/>
                <a:cs typeface="Gisha" panose="020B0502040204020203" pitchFamily="34" charset="-79"/>
              </a:rPr>
              <a:t/>
            </a:r>
            <a:br>
              <a:rPr lang="he-IL" sz="1800" dirty="0">
                <a:latin typeface="Gisha" panose="020B0502040204020203" pitchFamily="34" charset="-79"/>
                <a:cs typeface="Gisha" panose="020B0502040204020203" pitchFamily="34" charset="-79"/>
              </a:rPr>
            </a:br>
            <a:endParaRPr lang="he-IL" sz="1800" dirty="0">
              <a:latin typeface="Gisha" panose="020B0502040204020203" pitchFamily="34" charset="-79"/>
              <a:cs typeface="Gisha" panose="020B0502040204020203" pitchFamily="34" charset="-79"/>
            </a:endParaRPr>
          </a:p>
        </p:txBody>
      </p:sp>
      <p:pic>
        <p:nvPicPr>
          <p:cNvPr id="16" name="גרפיקה 15" descr="לב">
            <a:extLst>
              <a:ext uri="{FF2B5EF4-FFF2-40B4-BE49-F238E27FC236}">
                <a16:creationId xmlns:a16="http://schemas.microsoft.com/office/drawing/2014/main" xmlns="" id="{5AA6260F-4A85-49C1-A607-9F2AB947830F}"/>
              </a:ext>
            </a:extLst>
          </p:cNvPr>
          <p:cNvPicPr>
            <a:picLocks noChangeAspect="1"/>
          </p:cNvPicPr>
          <p:nvPr/>
        </p:nvPicPr>
        <p:blipFill>
          <a:blip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p:blipFill>
        <p:spPr>
          <a:xfrm>
            <a:off x="5037964" y="3332480"/>
            <a:ext cx="914400" cy="914400"/>
          </a:xfrm>
          <a:prstGeom prst="rect">
            <a:avLst/>
          </a:prstGeom>
        </p:spPr>
      </p:pic>
    </p:spTree>
    <p:extLst>
      <p:ext uri="{BB962C8B-B14F-4D97-AF65-F5344CB8AC3E}">
        <p14:creationId xmlns:p14="http://schemas.microsoft.com/office/powerpoint/2010/main" xmlns="" val="3388817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מציין מיקום תוכן 2">
            <a:extLst>
              <a:ext uri="{FF2B5EF4-FFF2-40B4-BE49-F238E27FC236}">
                <a16:creationId xmlns:a16="http://schemas.microsoft.com/office/drawing/2014/main" xmlns="" id="{97801EAD-E1A1-4778-A9B2-25FC5341CECE}"/>
              </a:ext>
            </a:extLst>
          </p:cNvPr>
          <p:cNvSpPr txBox="1">
            <a:spLocks/>
          </p:cNvSpPr>
          <p:nvPr/>
        </p:nvSpPr>
        <p:spPr>
          <a:xfrm>
            <a:off x="4141589" y="933254"/>
            <a:ext cx="3709195" cy="4361181"/>
          </a:xfrm>
          <a:prstGeom prst="rect">
            <a:avLst/>
          </a:prstGeom>
        </p:spPr>
        <p:txBody>
          <a:bodyPr vert="horz" wrap="square" lIns="91440" tIns="45720" rIns="91440" bIns="45720" rtlCol="1" anchor="t">
            <a:no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he-IL" sz="1800" b="1" dirty="0">
                <a:effectLst>
                  <a:outerShdw blurRad="38100" dist="38100" dir="2700000" algn="tl">
                    <a:srgbClr val="000000">
                      <a:alpha val="43137"/>
                    </a:srgbClr>
                  </a:outerShdw>
                </a:effectLst>
                <a:latin typeface="Gisha" panose="020B0502040204020203" pitchFamily="34" charset="-79"/>
                <a:cs typeface="Gisha" panose="020B0502040204020203" pitchFamily="34" charset="-79"/>
              </a:rPr>
              <a:t>אופן הכנה:</a:t>
            </a:r>
          </a:p>
          <a:p>
            <a:r>
              <a:rPr lang="he-IL" sz="1800" dirty="0">
                <a:latin typeface="Gisha" panose="020B0502040204020203" pitchFamily="34" charset="-79"/>
                <a:cs typeface="Gisha" panose="020B0502040204020203" pitchFamily="34" charset="-79"/>
              </a:rPr>
              <a:t>להשאיר 8 קשים בגודל מלא, ולחתוך </a:t>
            </a:r>
            <a:r>
              <a:rPr lang="he-IL" sz="1800" dirty="0" smtClean="0">
                <a:latin typeface="Gisha" panose="020B0502040204020203" pitchFamily="34" charset="-79"/>
                <a:cs typeface="Gisha" panose="020B0502040204020203" pitchFamily="34" charset="-79"/>
              </a:rPr>
              <a:t>מ-16 הקשים </a:t>
            </a:r>
            <a:r>
              <a:rPr lang="he-IL" sz="1800" dirty="0" smtClean="0">
                <a:latin typeface="Gisha" panose="020B0502040204020203" pitchFamily="34" charset="-79"/>
                <a:cs typeface="Gisha" panose="020B0502040204020203" pitchFamily="34" charset="-79"/>
              </a:rPr>
              <a:t>הנותרים 5 ס"מ מכל קש, כך שיהיו </a:t>
            </a:r>
            <a:r>
              <a:rPr lang="he-IL" sz="1800" dirty="0">
                <a:latin typeface="Gisha" panose="020B0502040204020203" pitchFamily="34" charset="-79"/>
                <a:cs typeface="Gisha" panose="020B0502040204020203" pitchFamily="34" charset="-79"/>
              </a:rPr>
              <a:t>קשים ב2 גדלים.</a:t>
            </a:r>
          </a:p>
          <a:p>
            <a:r>
              <a:rPr lang="he-IL" sz="1800" dirty="0" smtClean="0">
                <a:latin typeface="Gisha" panose="020B0502040204020203" pitchFamily="34" charset="-79"/>
                <a:cs typeface="Gisha" panose="020B0502040204020203" pitchFamily="34" charset="-79"/>
              </a:rPr>
              <a:t>להשחיל על </a:t>
            </a:r>
            <a:r>
              <a:rPr lang="he-IL" sz="1800" dirty="0">
                <a:latin typeface="Gisha" panose="020B0502040204020203" pitchFamily="34" charset="-79"/>
                <a:cs typeface="Gisha" panose="020B0502040204020203" pitchFamily="34" charset="-79"/>
              </a:rPr>
              <a:t>חוט ארוך </a:t>
            </a:r>
            <a:r>
              <a:rPr lang="he-IL" sz="1800" dirty="0" smtClean="0">
                <a:latin typeface="Gisha" panose="020B0502040204020203" pitchFamily="34" charset="-79"/>
                <a:cs typeface="Gisha" panose="020B0502040204020203" pitchFamily="34" charset="-79"/>
              </a:rPr>
              <a:t>את </a:t>
            </a:r>
            <a:r>
              <a:rPr lang="he-IL" sz="1800" dirty="0">
                <a:latin typeface="Gisha" panose="020B0502040204020203" pitchFamily="34" charset="-79"/>
                <a:cs typeface="Gisha" panose="020B0502040204020203" pitchFamily="34" charset="-79"/>
              </a:rPr>
              <a:t>הקשים הארוכים. יש להשאיר </a:t>
            </a:r>
            <a:r>
              <a:rPr lang="he-IL" sz="1800" dirty="0" smtClean="0">
                <a:latin typeface="Gisha" panose="020B0502040204020203" pitchFamily="34" charset="-79"/>
                <a:cs typeface="Gisha" panose="020B0502040204020203" pitchFamily="34" charset="-79"/>
              </a:rPr>
              <a:t>כ-10 </a:t>
            </a:r>
            <a:r>
              <a:rPr lang="he-IL" sz="1800" dirty="0">
                <a:latin typeface="Gisha" panose="020B0502040204020203" pitchFamily="34" charset="-79"/>
                <a:cs typeface="Gisha" panose="020B0502040204020203" pitchFamily="34" charset="-79"/>
              </a:rPr>
              <a:t>ס"מ </a:t>
            </a:r>
            <a:r>
              <a:rPr lang="he-IL" sz="1800" dirty="0" smtClean="0">
                <a:latin typeface="Gisha" panose="020B0502040204020203" pitchFamily="34" charset="-79"/>
                <a:cs typeface="Gisha" panose="020B0502040204020203" pitchFamily="34" charset="-79"/>
              </a:rPr>
              <a:t>מכל צד של החוט, לפני שחותכים.</a:t>
            </a:r>
            <a:endParaRPr lang="he-IL" sz="1800" dirty="0">
              <a:latin typeface="Gisha" panose="020B0502040204020203" pitchFamily="34" charset="-79"/>
              <a:cs typeface="Gisha" panose="020B0502040204020203" pitchFamily="34" charset="-79"/>
            </a:endParaRPr>
          </a:p>
          <a:p>
            <a:r>
              <a:rPr lang="he-IL" sz="1800" dirty="0">
                <a:latin typeface="Gisha" panose="020B0502040204020203" pitchFamily="34" charset="-79"/>
                <a:cs typeface="Gisha" panose="020B0502040204020203" pitchFamily="34" charset="-79"/>
              </a:rPr>
              <a:t>יש לחתוך 8 חתיכות של חוט </a:t>
            </a:r>
            <a:r>
              <a:rPr lang="he-IL" sz="1800" dirty="0" smtClean="0">
                <a:latin typeface="Gisha" panose="020B0502040204020203" pitchFamily="34" charset="-79"/>
                <a:cs typeface="Gisha" panose="020B0502040204020203" pitchFamily="34" charset="-79"/>
              </a:rPr>
              <a:t>(אורך כל חוט צריך להיות קצת </a:t>
            </a:r>
            <a:r>
              <a:rPr lang="he-IL" sz="1800" dirty="0">
                <a:latin typeface="Gisha" panose="020B0502040204020203" pitchFamily="34" charset="-79"/>
                <a:cs typeface="Gisha" panose="020B0502040204020203" pitchFamily="34" charset="-79"/>
              </a:rPr>
              <a:t>יותר ארוך מאורך של הקש הקצר כפול 2)</a:t>
            </a:r>
          </a:p>
          <a:p>
            <a:r>
              <a:rPr lang="he-IL" sz="1800" dirty="0">
                <a:latin typeface="Gisha" panose="020B0502040204020203" pitchFamily="34" charset="-79"/>
                <a:cs typeface="Gisha" panose="020B0502040204020203" pitchFamily="34" charset="-79"/>
              </a:rPr>
              <a:t>על כל חוט, יש </a:t>
            </a:r>
            <a:r>
              <a:rPr lang="he-IL" sz="1800" dirty="0" smtClean="0">
                <a:latin typeface="Gisha" panose="020B0502040204020203" pitchFamily="34" charset="-79"/>
                <a:cs typeface="Gisha" panose="020B0502040204020203" pitchFamily="34" charset="-79"/>
              </a:rPr>
              <a:t>להשחיל </a:t>
            </a:r>
            <a:r>
              <a:rPr lang="he-IL" sz="1800" dirty="0">
                <a:latin typeface="Gisha" panose="020B0502040204020203" pitchFamily="34" charset="-79"/>
                <a:cs typeface="Gisha" panose="020B0502040204020203" pitchFamily="34" charset="-79"/>
              </a:rPr>
              <a:t>2 קשים קצרים.</a:t>
            </a:r>
          </a:p>
          <a:p>
            <a:r>
              <a:rPr lang="he-IL" sz="1800" dirty="0">
                <a:latin typeface="Gisha" panose="020B0502040204020203" pitchFamily="34" charset="-79"/>
                <a:cs typeface="Gisha" panose="020B0502040204020203" pitchFamily="34" charset="-79"/>
              </a:rPr>
              <a:t>יש לקשור </a:t>
            </a:r>
            <a:r>
              <a:rPr lang="he-IL" sz="1800" dirty="0" smtClean="0">
                <a:latin typeface="Gisha" panose="020B0502040204020203" pitchFamily="34" charset="-79"/>
                <a:cs typeface="Gisha" panose="020B0502040204020203" pitchFamily="34" charset="-79"/>
              </a:rPr>
              <a:t>כל </a:t>
            </a:r>
            <a:r>
              <a:rPr lang="he-IL" sz="1800" dirty="0" smtClean="0">
                <a:latin typeface="Gisha" panose="020B0502040204020203" pitchFamily="34" charset="-79"/>
                <a:cs typeface="Gisha" panose="020B0502040204020203" pitchFamily="34" charset="-79"/>
              </a:rPr>
              <a:t>חוט </a:t>
            </a:r>
            <a:r>
              <a:rPr lang="he-IL" sz="1800" dirty="0" smtClean="0">
                <a:latin typeface="Gisha" panose="020B0502040204020203" pitchFamily="34" charset="-79"/>
                <a:cs typeface="Gisha" panose="020B0502040204020203" pitchFamily="34" charset="-79"/>
              </a:rPr>
              <a:t>עליו השחלנו 2 קשים קצרים, משני צידיו של קש ארוך.</a:t>
            </a:r>
            <a:r>
              <a:rPr lang="he-IL" sz="1800" dirty="0" smtClean="0">
                <a:latin typeface="Gisha" panose="020B0502040204020203" pitchFamily="34" charset="-79"/>
                <a:cs typeface="Gisha" panose="020B0502040204020203" pitchFamily="34" charset="-79"/>
              </a:rPr>
              <a:t> </a:t>
            </a:r>
            <a:r>
              <a:rPr lang="he-IL" sz="1800" dirty="0">
                <a:latin typeface="Gisha" panose="020B0502040204020203" pitchFamily="34" charset="-79"/>
                <a:cs typeface="Gisha" panose="020B0502040204020203" pitchFamily="34" charset="-79"/>
              </a:rPr>
              <a:t>והנה יש לכם את המשולש הראשון! </a:t>
            </a:r>
          </a:p>
          <a:p>
            <a:r>
              <a:rPr lang="he-IL" sz="1800" dirty="0">
                <a:latin typeface="Gisha" panose="020B0502040204020203" pitchFamily="34" charset="-79"/>
                <a:cs typeface="Gisha" panose="020B0502040204020203" pitchFamily="34" charset="-79"/>
              </a:rPr>
              <a:t>לחזור על הפעולה עד להשלמת </a:t>
            </a:r>
            <a:r>
              <a:rPr lang="he-IL" sz="1800" dirty="0" smtClean="0">
                <a:latin typeface="Gisha" panose="020B0502040204020203" pitchFamily="34" charset="-79"/>
                <a:cs typeface="Gisha" panose="020B0502040204020203" pitchFamily="34" charset="-79"/>
              </a:rPr>
              <a:t>השרשרת</a:t>
            </a:r>
          </a:p>
          <a:p>
            <a:r>
              <a:rPr lang="he-IL" sz="1800" dirty="0" smtClean="0">
                <a:latin typeface="Gisha" panose="020B0502040204020203" pitchFamily="34" charset="-79"/>
                <a:cs typeface="Gisha" panose="020B0502040204020203" pitchFamily="34" charset="-79"/>
              </a:rPr>
              <a:t>כדאי לתכנן את התאמת הצבעים מראש, לפי טעמכם.</a:t>
            </a:r>
          </a:p>
          <a:p>
            <a:endParaRPr lang="he-IL" sz="1800" dirty="0">
              <a:latin typeface="Gisha" panose="020B0502040204020203" pitchFamily="34" charset="-79"/>
              <a:cs typeface="Gisha" panose="020B0502040204020203" pitchFamily="34" charset="-79"/>
            </a:endParaRPr>
          </a:p>
          <a:p>
            <a:endParaRPr lang="he-IL" sz="1800" dirty="0">
              <a:latin typeface="Gisha" panose="020B0502040204020203" pitchFamily="34" charset="-79"/>
              <a:cs typeface="Gisha" panose="020B0502040204020203" pitchFamily="34" charset="-79"/>
            </a:endParaRPr>
          </a:p>
          <a:p>
            <a:endParaRPr lang="he-IL" sz="1800" dirty="0">
              <a:latin typeface="Gisha" panose="020B0502040204020203" pitchFamily="34" charset="-79"/>
              <a:cs typeface="Gisha" panose="020B0502040204020203" pitchFamily="34" charset="-79"/>
            </a:endParaRPr>
          </a:p>
          <a:p>
            <a:pPr marL="0" indent="0">
              <a:buNone/>
            </a:pPr>
            <a:endParaRPr lang="he-IL" sz="1800" dirty="0">
              <a:latin typeface="Gisha" panose="020B0502040204020203" pitchFamily="34" charset="-79"/>
              <a:cs typeface="Gisha" panose="020B0502040204020203" pitchFamily="34" charset="-79"/>
            </a:endParaRPr>
          </a:p>
          <a:p>
            <a:endParaRPr lang="he-IL" sz="1800" dirty="0">
              <a:latin typeface="Gisha" panose="020B0502040204020203" pitchFamily="34" charset="-79"/>
              <a:cs typeface="Gisha" panose="020B0502040204020203" pitchFamily="34" charset="-79"/>
            </a:endParaRPr>
          </a:p>
          <a:p>
            <a:pPr marL="0" indent="0">
              <a:buFont typeface="Arial" panose="020B0604020202020204" pitchFamily="34" charset="0"/>
              <a:buNone/>
            </a:pPr>
            <a:endParaRPr lang="he-IL" sz="1800" dirty="0">
              <a:latin typeface="Gisha" panose="020B0502040204020203" pitchFamily="34" charset="-79"/>
              <a:cs typeface="Gisha" panose="020B0502040204020203" pitchFamily="34" charset="-79"/>
            </a:endParaRPr>
          </a:p>
        </p:txBody>
      </p:sp>
      <p:sp>
        <p:nvSpPr>
          <p:cNvPr id="2" name="כותרת 1">
            <a:extLst>
              <a:ext uri="{FF2B5EF4-FFF2-40B4-BE49-F238E27FC236}">
                <a16:creationId xmlns:a16="http://schemas.microsoft.com/office/drawing/2014/main" xmlns="" id="{C516C1AD-7F74-4ED9-B4C0-29B81D743D1B}"/>
              </a:ext>
            </a:extLst>
          </p:cNvPr>
          <p:cNvSpPr>
            <a:spLocks noGrp="1"/>
          </p:cNvSpPr>
          <p:nvPr>
            <p:ph type="title"/>
          </p:nvPr>
        </p:nvSpPr>
        <p:spPr>
          <a:xfrm>
            <a:off x="2217134" y="-494030"/>
            <a:ext cx="7757731" cy="1960244"/>
          </a:xfrm>
        </p:spPr>
        <p:txBody>
          <a:bodyPr vert="horz" lIns="91440" tIns="45720" rIns="91440" bIns="45720" rtlCol="0" anchor="ctr">
            <a:normAutofit/>
          </a:bodyPr>
          <a:lstStyle/>
          <a:p>
            <a:pPr algn="ctr" rtl="0"/>
            <a:r>
              <a:rPr lang="he-IL" sz="3200" b="1" dirty="0">
                <a:solidFill>
                  <a:srgbClr val="DD5B21"/>
                </a:solidFill>
                <a:latin typeface="Gisha" panose="020B0502040204020203" pitchFamily="34" charset="-79"/>
                <a:cs typeface="Gisha" panose="020B0502040204020203" pitchFamily="34" charset="-79"/>
              </a:rPr>
              <a:t>שרשרת משולשים</a:t>
            </a:r>
            <a:r>
              <a:rPr lang="en-US" sz="3200" b="1" dirty="0">
                <a:solidFill>
                  <a:srgbClr val="DD5B21"/>
                </a:solidFill>
                <a:latin typeface="Gisha" panose="020B0502040204020203" pitchFamily="34" charset="-79"/>
                <a:cs typeface="Gisha" panose="020B0502040204020203" pitchFamily="34" charset="-79"/>
              </a:rPr>
              <a:t> </a:t>
            </a:r>
            <a:r>
              <a:rPr lang="en-US" sz="3200" b="1" kern="1200" dirty="0" err="1">
                <a:solidFill>
                  <a:srgbClr val="DD5B21"/>
                </a:solidFill>
                <a:latin typeface="Gisha" panose="020B0502040204020203" pitchFamily="34" charset="-79"/>
                <a:cs typeface="Gisha" panose="020B0502040204020203" pitchFamily="34" charset="-79"/>
              </a:rPr>
              <a:t>מקשים</a:t>
            </a:r>
            <a:r>
              <a:rPr lang="en-US" sz="3200" b="1" dirty="0">
                <a:solidFill>
                  <a:srgbClr val="DD5B21"/>
                </a:solidFill>
                <a:latin typeface="Gisha" panose="020B0502040204020203" pitchFamily="34" charset="-79"/>
                <a:cs typeface="Gisha" panose="020B0502040204020203" pitchFamily="34" charset="-79"/>
              </a:rPr>
              <a:t> </a:t>
            </a:r>
            <a:r>
              <a:rPr lang="en-US" sz="3200" b="1" kern="1200" dirty="0" err="1">
                <a:solidFill>
                  <a:srgbClr val="DD5B21"/>
                </a:solidFill>
                <a:latin typeface="Gisha" panose="020B0502040204020203" pitchFamily="34" charset="-79"/>
                <a:cs typeface="Gisha" panose="020B0502040204020203" pitchFamily="34" charset="-79"/>
              </a:rPr>
              <a:t>צבעוניי</a:t>
            </a:r>
            <a:r>
              <a:rPr lang="he-IL" sz="3200" b="1" kern="1200" dirty="0">
                <a:solidFill>
                  <a:srgbClr val="DD5B21"/>
                </a:solidFill>
                <a:latin typeface="Gisha" panose="020B0502040204020203" pitchFamily="34" charset="-79"/>
                <a:cs typeface="Gisha" panose="020B0502040204020203" pitchFamily="34" charset="-79"/>
              </a:rPr>
              <a:t>ם</a:t>
            </a:r>
            <a:endParaRPr lang="en-US" sz="3200" b="1" kern="1200" dirty="0">
              <a:solidFill>
                <a:srgbClr val="DD5B21"/>
              </a:solidFill>
              <a:latin typeface="Gisha" panose="020B0502040204020203" pitchFamily="34" charset="-79"/>
              <a:cs typeface="Gisha" panose="020B0502040204020203" pitchFamily="34" charset="-79"/>
            </a:endParaRPr>
          </a:p>
        </p:txBody>
      </p:sp>
      <p:sp>
        <p:nvSpPr>
          <p:cNvPr id="3" name="מציין מיקום תוכן 2">
            <a:extLst>
              <a:ext uri="{FF2B5EF4-FFF2-40B4-BE49-F238E27FC236}">
                <a16:creationId xmlns:a16="http://schemas.microsoft.com/office/drawing/2014/main" xmlns="" id="{E6E7F92C-F9A5-4C55-AFDB-3746CF02EE5C}"/>
              </a:ext>
            </a:extLst>
          </p:cNvPr>
          <p:cNvSpPr>
            <a:spLocks noGrp="1"/>
          </p:cNvSpPr>
          <p:nvPr>
            <p:ph idx="1"/>
          </p:nvPr>
        </p:nvSpPr>
        <p:spPr>
          <a:xfrm>
            <a:off x="8302855" y="1144269"/>
            <a:ext cx="3633175" cy="2675256"/>
          </a:xfrm>
          <a:solidFill>
            <a:srgbClr val="C5FFC5"/>
          </a:solidFill>
        </p:spPr>
        <p:txBody>
          <a:bodyPr wrap="square" anchor="t">
            <a:noAutofit/>
          </a:bodyPr>
          <a:lstStyle/>
          <a:p>
            <a:pPr marL="0" indent="0">
              <a:buNone/>
            </a:pPr>
            <a:r>
              <a:rPr lang="he-IL" sz="1800" b="1" dirty="0">
                <a:latin typeface="Gisha" panose="020B0502040204020203" pitchFamily="34" charset="-79"/>
                <a:cs typeface="Gisha" panose="020B0502040204020203" pitchFamily="34" charset="-79"/>
              </a:rPr>
              <a:t>מה צריך?</a:t>
            </a:r>
          </a:p>
          <a:p>
            <a:r>
              <a:rPr lang="he-IL" sz="1800" dirty="0">
                <a:latin typeface="Gisha" panose="020B0502040204020203" pitchFamily="34" charset="-79"/>
                <a:cs typeface="Gisha" panose="020B0502040204020203" pitchFamily="34" charset="-79"/>
              </a:rPr>
              <a:t>לשרשרת של 8 </a:t>
            </a:r>
            <a:r>
              <a:rPr lang="he-IL" sz="1800" dirty="0" smtClean="0">
                <a:latin typeface="Gisha" panose="020B0502040204020203" pitchFamily="34" charset="-79"/>
                <a:cs typeface="Gisha" panose="020B0502040204020203" pitchFamily="34" charset="-79"/>
              </a:rPr>
              <a:t>משולשים, </a:t>
            </a:r>
            <a:r>
              <a:rPr lang="he-IL" sz="1800" dirty="0">
                <a:latin typeface="Gisha" panose="020B0502040204020203" pitchFamily="34" charset="-79"/>
                <a:cs typeface="Gisha" panose="020B0502040204020203" pitchFamily="34" charset="-79"/>
              </a:rPr>
              <a:t>צריך 24 קשים ארוכים. הקשים יכולים להיות מפלסטיק או מקרטון.</a:t>
            </a:r>
          </a:p>
          <a:p>
            <a:r>
              <a:rPr lang="he-IL" sz="1800" dirty="0">
                <a:latin typeface="Gisha" panose="020B0502040204020203" pitchFamily="34" charset="-79"/>
                <a:cs typeface="Gisha" panose="020B0502040204020203" pitchFamily="34" charset="-79"/>
              </a:rPr>
              <a:t>חוט</a:t>
            </a:r>
          </a:p>
          <a:p>
            <a:r>
              <a:rPr lang="he-IL" sz="1800" dirty="0">
                <a:latin typeface="Gisha" panose="020B0502040204020203" pitchFamily="34" charset="-79"/>
                <a:cs typeface="Gisha" panose="020B0502040204020203" pitchFamily="34" charset="-79"/>
              </a:rPr>
              <a:t>מספריים</a:t>
            </a:r>
          </a:p>
          <a:p>
            <a:r>
              <a:rPr lang="he-IL" sz="1800" dirty="0">
                <a:latin typeface="Gisha" panose="020B0502040204020203" pitchFamily="34" charset="-79"/>
                <a:cs typeface="Gisha" panose="020B0502040204020203" pitchFamily="34" charset="-79"/>
              </a:rPr>
              <a:t>סרגל</a:t>
            </a:r>
            <a:endParaRPr lang="he-IL" sz="1400" dirty="0">
              <a:latin typeface="Gisha" panose="020B0502040204020203" pitchFamily="34" charset="-79"/>
              <a:cs typeface="Gisha" panose="020B0502040204020203" pitchFamily="34" charset="-79"/>
            </a:endParaRPr>
          </a:p>
        </p:txBody>
      </p:sp>
      <p:pic>
        <p:nvPicPr>
          <p:cNvPr id="16" name="תמונה 15" descr="תמונה שמכילה ילדה, אישה, ישיבה, איש&#10;&#10;התיאור נוצר באופן אוטומטי">
            <a:extLst>
              <a:ext uri="{FF2B5EF4-FFF2-40B4-BE49-F238E27FC236}">
                <a16:creationId xmlns:a16="http://schemas.microsoft.com/office/drawing/2014/main" xmlns="" id="{36A5CDA0-5478-46EE-B0C2-CD107A2C59E1}"/>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31987" y="1144269"/>
            <a:ext cx="3633176" cy="5334942"/>
          </a:xfrm>
          <a:prstGeom prst="rect">
            <a:avLst/>
          </a:prstGeom>
        </p:spPr>
      </p:pic>
      <p:pic>
        <p:nvPicPr>
          <p:cNvPr id="22" name="תמונה 21" descr="תמונה שמכילה מספריים, זוג, גוזר, ישיבה&#10;&#10;התיאור נוצר באופן אוטומטי">
            <a:extLst>
              <a:ext uri="{FF2B5EF4-FFF2-40B4-BE49-F238E27FC236}">
                <a16:creationId xmlns:a16="http://schemas.microsoft.com/office/drawing/2014/main" xmlns="" id="{70696E75-9D6C-43F9-BD97-58264C72AB06}"/>
              </a:ext>
            </a:extLst>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8302855" y="4005886"/>
            <a:ext cx="3633176" cy="2473325"/>
          </a:xfrm>
          <a:prstGeom prst="rect">
            <a:avLst/>
          </a:prstGeom>
        </p:spPr>
      </p:pic>
    </p:spTree>
    <p:extLst>
      <p:ext uri="{BB962C8B-B14F-4D97-AF65-F5344CB8AC3E}">
        <p14:creationId xmlns:p14="http://schemas.microsoft.com/office/powerpoint/2010/main" xmlns="" val="1353125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6906CB04-54F8-415C-9DFB-3DA41D190C9D}"/>
              </a:ext>
            </a:extLst>
          </p:cNvPr>
          <p:cNvSpPr>
            <a:spLocks noGrp="1"/>
          </p:cNvSpPr>
          <p:nvPr>
            <p:ph type="title"/>
          </p:nvPr>
        </p:nvSpPr>
        <p:spPr>
          <a:xfrm>
            <a:off x="3451860" y="50004"/>
            <a:ext cx="6283960" cy="1325563"/>
          </a:xfrm>
        </p:spPr>
        <p:txBody>
          <a:bodyPr>
            <a:normAutofit/>
          </a:bodyPr>
          <a:lstStyle/>
          <a:p>
            <a:pPr algn="ctr"/>
            <a:r>
              <a:rPr lang="he-IL" sz="3200" b="1" dirty="0">
                <a:solidFill>
                  <a:srgbClr val="09D8DD"/>
                </a:solidFill>
                <a:latin typeface="Gisha" panose="020B0502040204020203" pitchFamily="34" charset="-79"/>
                <a:cs typeface="Gisha" panose="020B0502040204020203" pitchFamily="34" charset="-79"/>
              </a:rPr>
              <a:t>אהילים לשרשראות לד</a:t>
            </a:r>
          </a:p>
        </p:txBody>
      </p:sp>
      <p:sp>
        <p:nvSpPr>
          <p:cNvPr id="4" name="מציין מיקום תוכן 2">
            <a:extLst>
              <a:ext uri="{FF2B5EF4-FFF2-40B4-BE49-F238E27FC236}">
                <a16:creationId xmlns:a16="http://schemas.microsoft.com/office/drawing/2014/main" xmlns="" id="{CB7734C2-EE79-491D-9C50-BD030885E588}"/>
              </a:ext>
            </a:extLst>
          </p:cNvPr>
          <p:cNvSpPr>
            <a:spLocks noGrp="1"/>
          </p:cNvSpPr>
          <p:nvPr>
            <p:ph idx="1"/>
          </p:nvPr>
        </p:nvSpPr>
        <p:spPr>
          <a:xfrm>
            <a:off x="8725303" y="1458236"/>
            <a:ext cx="2991940" cy="1622425"/>
          </a:xfrm>
          <a:solidFill>
            <a:srgbClr val="C5FFC5"/>
          </a:solidFill>
          <a:ln>
            <a:noFill/>
          </a:ln>
        </p:spPr>
        <p:txBody>
          <a:bodyPr wrap="square" anchor="t">
            <a:noAutofit/>
          </a:bodyPr>
          <a:lstStyle/>
          <a:p>
            <a:pPr marL="0" indent="0">
              <a:buNone/>
            </a:pPr>
            <a:r>
              <a:rPr lang="he-IL" sz="1800" b="1" dirty="0">
                <a:effectLst>
                  <a:outerShdw blurRad="38100" dist="38100" dir="2700000" algn="tl">
                    <a:srgbClr val="000000">
                      <a:alpha val="43137"/>
                    </a:srgbClr>
                  </a:outerShdw>
                </a:effectLst>
                <a:latin typeface="Gisha" panose="020B0502040204020203" pitchFamily="34" charset="-79"/>
                <a:cs typeface="Gisha" panose="020B0502040204020203" pitchFamily="34" charset="-79"/>
              </a:rPr>
              <a:t>מה צריך?</a:t>
            </a:r>
          </a:p>
          <a:p>
            <a:r>
              <a:rPr lang="he-IL" sz="1800" dirty="0">
                <a:latin typeface="Gisha" panose="020B0502040204020203" pitchFamily="34" charset="-79"/>
                <a:cs typeface="Gisha" panose="020B0502040204020203" pitchFamily="34" charset="-79"/>
              </a:rPr>
              <a:t>מנג'טים מקרטון </a:t>
            </a:r>
            <a:r>
              <a:rPr lang="he-IL" sz="1800" dirty="0" err="1">
                <a:latin typeface="Gisha" panose="020B0502040204020203" pitchFamily="34" charset="-79"/>
                <a:cs typeface="Gisha" panose="020B0502040204020203" pitchFamily="34" charset="-79"/>
              </a:rPr>
              <a:t>לקאפקייק</a:t>
            </a:r>
            <a:endParaRPr lang="he-IL" sz="1800" dirty="0">
              <a:latin typeface="Gisha" panose="020B0502040204020203" pitchFamily="34" charset="-79"/>
              <a:cs typeface="Gisha" panose="020B0502040204020203" pitchFamily="34" charset="-79"/>
            </a:endParaRPr>
          </a:p>
          <a:p>
            <a:r>
              <a:rPr lang="he-IL" sz="1800" dirty="0">
                <a:latin typeface="Gisha" panose="020B0502040204020203" pitchFamily="34" charset="-79"/>
                <a:cs typeface="Gisha" panose="020B0502040204020203" pitchFamily="34" charset="-79"/>
              </a:rPr>
              <a:t>שרשרת תאורה לד</a:t>
            </a:r>
          </a:p>
          <a:p>
            <a:r>
              <a:rPr lang="he-IL" sz="1800" dirty="0">
                <a:latin typeface="Gisha" panose="020B0502040204020203" pitchFamily="34" charset="-79"/>
                <a:cs typeface="Gisha" panose="020B0502040204020203" pitchFamily="34" charset="-79"/>
              </a:rPr>
              <a:t>מספריים</a:t>
            </a:r>
          </a:p>
          <a:p>
            <a:pPr marL="0" indent="0">
              <a:buNone/>
            </a:pPr>
            <a:endParaRPr lang="he-IL" sz="1400" dirty="0">
              <a:latin typeface="Gisha" panose="020B0502040204020203" pitchFamily="34" charset="-79"/>
              <a:cs typeface="Gisha" panose="020B0502040204020203" pitchFamily="34" charset="-79"/>
            </a:endParaRPr>
          </a:p>
        </p:txBody>
      </p:sp>
      <p:sp>
        <p:nvSpPr>
          <p:cNvPr id="6" name="מציין מיקום תוכן 2">
            <a:extLst>
              <a:ext uri="{FF2B5EF4-FFF2-40B4-BE49-F238E27FC236}">
                <a16:creationId xmlns:a16="http://schemas.microsoft.com/office/drawing/2014/main" xmlns="" id="{D5445D67-DDA2-457C-9674-2F1CF3DDFA76}"/>
              </a:ext>
            </a:extLst>
          </p:cNvPr>
          <p:cNvSpPr txBox="1">
            <a:spLocks/>
          </p:cNvSpPr>
          <p:nvPr/>
        </p:nvSpPr>
        <p:spPr>
          <a:xfrm>
            <a:off x="361463" y="3777339"/>
            <a:ext cx="3968835" cy="2878638"/>
          </a:xfrm>
          <a:prstGeom prst="rect">
            <a:avLst/>
          </a:prstGeom>
          <a:solidFill>
            <a:srgbClr val="09D8DD"/>
          </a:solidFill>
        </p:spPr>
        <p:txBody>
          <a:bodyPr vert="horz" wrap="square" lIns="91440" tIns="45720" rIns="91440" bIns="45720" rtlCol="1" anchor="t">
            <a:no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he-IL" sz="1800" b="1" dirty="0">
                <a:effectLst>
                  <a:outerShdw blurRad="38100" dist="38100" dir="2700000" algn="tl">
                    <a:srgbClr val="000000">
                      <a:alpha val="43137"/>
                    </a:srgbClr>
                  </a:outerShdw>
                </a:effectLst>
                <a:latin typeface="Gisha" panose="020B0502040204020203" pitchFamily="34" charset="-79"/>
                <a:cs typeface="Gisha" panose="020B0502040204020203" pitchFamily="34" charset="-79"/>
              </a:rPr>
              <a:t>עוד רעיונות:</a:t>
            </a:r>
          </a:p>
          <a:p>
            <a:r>
              <a:rPr lang="he-IL" sz="1800" dirty="0">
                <a:latin typeface="Gisha" panose="020B0502040204020203" pitchFamily="34" charset="-79"/>
                <a:cs typeface="Gisha" panose="020B0502040204020203" pitchFamily="34" charset="-79"/>
              </a:rPr>
              <a:t>ניתן להחליף את המנג'טים בכוסות מקרטון בגדלים שונים או במנג'טים מנייר</a:t>
            </a:r>
          </a:p>
          <a:p>
            <a:r>
              <a:rPr lang="he-IL" sz="1800" dirty="0">
                <a:latin typeface="Gisha" panose="020B0502040204020203" pitchFamily="34" charset="-79"/>
                <a:cs typeface="Gisha" panose="020B0502040204020203" pitchFamily="34" charset="-79"/>
              </a:rPr>
              <a:t>אם אין מנורות לד, ניתן לקשר את הכוסות בשרשרת בעזרת </a:t>
            </a:r>
            <a:r>
              <a:rPr lang="he-IL" sz="1800" dirty="0" smtClean="0">
                <a:latin typeface="Gisha" panose="020B0502040204020203" pitchFamily="34" charset="-79"/>
                <a:cs typeface="Gisha" panose="020B0502040204020203" pitchFamily="34" charset="-79"/>
              </a:rPr>
              <a:t>חוט, ולהכניס </a:t>
            </a:r>
            <a:r>
              <a:rPr lang="he-IL" sz="1800" dirty="0">
                <a:latin typeface="Gisha" panose="020B0502040204020203" pitchFamily="34" charset="-79"/>
                <a:cs typeface="Gisha" panose="020B0502040204020203" pitchFamily="34" charset="-79"/>
              </a:rPr>
              <a:t>לכל חריץ </a:t>
            </a:r>
            <a:r>
              <a:rPr lang="he-IL" sz="1800" dirty="0" smtClean="0">
                <a:latin typeface="Gisha" panose="020B0502040204020203" pitchFamily="34" charset="-79"/>
                <a:cs typeface="Gisha" panose="020B0502040204020203" pitchFamily="34" charset="-79"/>
              </a:rPr>
              <a:t>חרוז </a:t>
            </a:r>
            <a:r>
              <a:rPr lang="he-IL" sz="1800" dirty="0">
                <a:latin typeface="Gisha" panose="020B0502040204020203" pitchFamily="34" charset="-79"/>
                <a:cs typeface="Gisha" panose="020B0502040204020203" pitchFamily="34" charset="-79"/>
              </a:rPr>
              <a:t>או פעמון </a:t>
            </a:r>
            <a:r>
              <a:rPr lang="he-IL" sz="1800" dirty="0" smtClean="0">
                <a:latin typeface="Gisha" panose="020B0502040204020203" pitchFamily="34" charset="-79"/>
                <a:cs typeface="Gisha" panose="020B0502040204020203" pitchFamily="34" charset="-79"/>
              </a:rPr>
              <a:t>קטן, ולקשור.</a:t>
            </a:r>
            <a:endParaRPr lang="he-IL" sz="1800" dirty="0">
              <a:latin typeface="Gisha" panose="020B0502040204020203" pitchFamily="34" charset="-79"/>
              <a:cs typeface="Gisha" panose="020B0502040204020203" pitchFamily="34" charset="-79"/>
            </a:endParaRPr>
          </a:p>
          <a:p>
            <a:r>
              <a:rPr lang="he-IL" sz="1800" dirty="0">
                <a:latin typeface="Gisha" panose="020B0502040204020203" pitchFamily="34" charset="-79"/>
                <a:cs typeface="Gisha" panose="020B0502040204020203" pitchFamily="34" charset="-79"/>
              </a:rPr>
              <a:t>ניתן לקשט את המנג'טים או הכוסות בציורים, מדבקות או מילות ברכה</a:t>
            </a:r>
          </a:p>
          <a:p>
            <a:endParaRPr lang="he-IL" sz="1400" dirty="0">
              <a:latin typeface="Gisha" panose="020B0502040204020203" pitchFamily="34" charset="-79"/>
              <a:cs typeface="Gisha" panose="020B0502040204020203" pitchFamily="34" charset="-79"/>
            </a:endParaRPr>
          </a:p>
          <a:p>
            <a:endParaRPr lang="he-IL" sz="1400" dirty="0">
              <a:latin typeface="Gisha" panose="020B0502040204020203" pitchFamily="34" charset="-79"/>
              <a:cs typeface="Gisha" panose="020B0502040204020203" pitchFamily="34" charset="-79"/>
            </a:endParaRPr>
          </a:p>
          <a:p>
            <a:endParaRPr lang="he-IL" sz="1400" dirty="0">
              <a:latin typeface="Gisha" panose="020B0502040204020203" pitchFamily="34" charset="-79"/>
              <a:cs typeface="Gisha" panose="020B0502040204020203" pitchFamily="34" charset="-79"/>
            </a:endParaRPr>
          </a:p>
          <a:p>
            <a:pPr marL="0" indent="0">
              <a:buNone/>
            </a:pPr>
            <a:endParaRPr lang="he-IL" sz="1400" dirty="0">
              <a:latin typeface="Gisha" panose="020B0502040204020203" pitchFamily="34" charset="-79"/>
              <a:cs typeface="Gisha" panose="020B0502040204020203" pitchFamily="34" charset="-79"/>
            </a:endParaRPr>
          </a:p>
          <a:p>
            <a:endParaRPr lang="he-IL" sz="1400" dirty="0">
              <a:latin typeface="Gisha" panose="020B0502040204020203" pitchFamily="34" charset="-79"/>
              <a:cs typeface="Gisha" panose="020B0502040204020203" pitchFamily="34" charset="-79"/>
            </a:endParaRPr>
          </a:p>
          <a:p>
            <a:pPr marL="0" indent="0">
              <a:buFont typeface="Arial" panose="020B0604020202020204" pitchFamily="34" charset="0"/>
              <a:buNone/>
            </a:pPr>
            <a:endParaRPr lang="he-IL" sz="1400" dirty="0">
              <a:latin typeface="Gisha" panose="020B0502040204020203" pitchFamily="34" charset="-79"/>
              <a:cs typeface="Gisha" panose="020B0502040204020203" pitchFamily="34" charset="-79"/>
            </a:endParaRPr>
          </a:p>
        </p:txBody>
      </p:sp>
      <p:pic>
        <p:nvPicPr>
          <p:cNvPr id="8" name="תמונה 7" descr="תמונה שמכילה אובייקט, צבעוני, שונה, שולחן&#10;&#10;התיאור נוצר באופן אוטומטי">
            <a:extLst>
              <a:ext uri="{FF2B5EF4-FFF2-40B4-BE49-F238E27FC236}">
                <a16:creationId xmlns:a16="http://schemas.microsoft.com/office/drawing/2014/main" xmlns="" id="{30A5DE33-D73A-432F-A2A3-475E4653B661}"/>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61464" y="1577590"/>
            <a:ext cx="3968834" cy="1997726"/>
          </a:xfrm>
          <a:prstGeom prst="rect">
            <a:avLst/>
          </a:prstGeom>
        </p:spPr>
      </p:pic>
      <p:sp>
        <p:nvSpPr>
          <p:cNvPr id="10" name="תיבת טקסט 9">
            <a:extLst>
              <a:ext uri="{FF2B5EF4-FFF2-40B4-BE49-F238E27FC236}">
                <a16:creationId xmlns:a16="http://schemas.microsoft.com/office/drawing/2014/main" xmlns="" id="{1B1FFCE4-1D84-4736-9539-95ABF271D768}"/>
              </a:ext>
            </a:extLst>
          </p:cNvPr>
          <p:cNvSpPr txBox="1"/>
          <p:nvPr/>
        </p:nvSpPr>
        <p:spPr>
          <a:xfrm>
            <a:off x="4937761" y="1340641"/>
            <a:ext cx="3180079" cy="2308324"/>
          </a:xfrm>
          <a:prstGeom prst="rect">
            <a:avLst/>
          </a:prstGeom>
          <a:noFill/>
        </p:spPr>
        <p:txBody>
          <a:bodyPr wrap="square">
            <a:spAutoFit/>
          </a:bodyPr>
          <a:lstStyle/>
          <a:p>
            <a:pPr marL="0" indent="0" algn="r" rtl="1">
              <a:buFont typeface="Arial" panose="020B0604020202020204" pitchFamily="34" charset="0"/>
              <a:buNone/>
            </a:pPr>
            <a:r>
              <a:rPr lang="he-IL" b="1" dirty="0">
                <a:effectLst>
                  <a:outerShdw blurRad="38100" dist="38100" dir="2700000" algn="tl">
                    <a:srgbClr val="000000">
                      <a:alpha val="43137"/>
                    </a:srgbClr>
                  </a:outerShdw>
                </a:effectLst>
                <a:latin typeface="Gisha" panose="020B0502040204020203" pitchFamily="34" charset="-79"/>
                <a:cs typeface="Gisha" panose="020B0502040204020203" pitchFamily="34" charset="-79"/>
              </a:rPr>
              <a:t>אופן הכנה:</a:t>
            </a:r>
          </a:p>
          <a:p>
            <a:pPr marL="285750" indent="-285750" algn="r" rtl="1">
              <a:buFont typeface="Arial" panose="020B0604020202020204" pitchFamily="34" charset="0"/>
              <a:buChar char="•"/>
            </a:pPr>
            <a:r>
              <a:rPr lang="he-IL" dirty="0">
                <a:latin typeface="Gisha" panose="020B0502040204020203" pitchFamily="34" charset="-79"/>
                <a:cs typeface="Gisha" panose="020B0502040204020203" pitchFamily="34" charset="-79"/>
              </a:rPr>
              <a:t>בעזרת המספרים יש לעשות חריץ בצורת </a:t>
            </a:r>
            <a:r>
              <a:rPr lang="en-US" dirty="0">
                <a:latin typeface="Gisha" panose="020B0502040204020203" pitchFamily="34" charset="-79"/>
                <a:cs typeface="Gisha" panose="020B0502040204020203" pitchFamily="34" charset="-79"/>
              </a:rPr>
              <a:t>X</a:t>
            </a:r>
            <a:r>
              <a:rPr lang="he-IL" dirty="0">
                <a:latin typeface="Gisha" panose="020B0502040204020203" pitchFamily="34" charset="-79"/>
                <a:cs typeface="Gisha" panose="020B0502040204020203" pitchFamily="34" charset="-79"/>
              </a:rPr>
              <a:t> בתחתית של </a:t>
            </a:r>
            <a:r>
              <a:rPr lang="he-IL" dirty="0" err="1" smtClean="0">
                <a:latin typeface="Gisha" panose="020B0502040204020203" pitchFamily="34" charset="-79"/>
                <a:cs typeface="Gisha" panose="020B0502040204020203" pitchFamily="34" charset="-79"/>
              </a:rPr>
              <a:t>המנג'טים</a:t>
            </a:r>
            <a:r>
              <a:rPr lang="he-IL" dirty="0" smtClean="0">
                <a:latin typeface="Gisha" panose="020B0502040204020203" pitchFamily="34" charset="-79"/>
                <a:cs typeface="Gisha" panose="020B0502040204020203" pitchFamily="34" charset="-79"/>
              </a:rPr>
              <a:t>.</a:t>
            </a:r>
            <a:endParaRPr lang="he-IL" dirty="0">
              <a:latin typeface="Gisha" panose="020B0502040204020203" pitchFamily="34" charset="-79"/>
              <a:cs typeface="Gisha" panose="020B0502040204020203" pitchFamily="34" charset="-79"/>
            </a:endParaRPr>
          </a:p>
          <a:p>
            <a:pPr marL="285750" indent="-285750" algn="r" rtl="1">
              <a:buFont typeface="Arial" panose="020B0604020202020204" pitchFamily="34" charset="0"/>
              <a:buChar char="•"/>
            </a:pPr>
            <a:r>
              <a:rPr lang="he-IL" dirty="0">
                <a:latin typeface="Gisha" panose="020B0502040204020203" pitchFamily="34" charset="-79"/>
                <a:cs typeface="Gisha" panose="020B0502040204020203" pitchFamily="34" charset="-79"/>
              </a:rPr>
              <a:t>יש להכניס כל "גוף תאורה" לכל חריץ </a:t>
            </a:r>
            <a:r>
              <a:rPr lang="he-IL" dirty="0" smtClean="0">
                <a:latin typeface="Gisha" panose="020B0502040204020203" pitchFamily="34" charset="-79"/>
                <a:cs typeface="Gisha" panose="020B0502040204020203" pitchFamily="34" charset="-79"/>
              </a:rPr>
              <a:t>מתחתית </a:t>
            </a:r>
            <a:r>
              <a:rPr lang="he-IL" dirty="0" err="1" smtClean="0">
                <a:latin typeface="Gisha" panose="020B0502040204020203" pitchFamily="34" charset="-79"/>
                <a:cs typeface="Gisha" panose="020B0502040204020203" pitchFamily="34" charset="-79"/>
              </a:rPr>
              <a:t>המנג'ט</a:t>
            </a:r>
            <a:r>
              <a:rPr lang="he-IL" dirty="0" smtClean="0">
                <a:latin typeface="Gisha" panose="020B0502040204020203" pitchFamily="34" charset="-79"/>
                <a:cs typeface="Gisha" panose="020B0502040204020203" pitchFamily="34" charset="-79"/>
              </a:rPr>
              <a:t> פנימה, והנה </a:t>
            </a:r>
            <a:r>
              <a:rPr lang="he-IL" dirty="0">
                <a:latin typeface="Gisha" panose="020B0502040204020203" pitchFamily="34" charset="-79"/>
                <a:cs typeface="Gisha" panose="020B0502040204020203" pitchFamily="34" charset="-79"/>
              </a:rPr>
              <a:t>יש לכם שרשרת מחודשת ומסוגננת!</a:t>
            </a:r>
          </a:p>
        </p:txBody>
      </p:sp>
      <p:pic>
        <p:nvPicPr>
          <p:cNvPr id="12" name="תמונה 11" descr="תמונה שמכילה מקורה, שולחן, ישיבה, ורוד&#10;&#10;התיאור נוצר באופן אוטומטי">
            <a:extLst>
              <a:ext uri="{FF2B5EF4-FFF2-40B4-BE49-F238E27FC236}">
                <a16:creationId xmlns:a16="http://schemas.microsoft.com/office/drawing/2014/main" xmlns="" id="{AB61C0E0-BD0F-4C8A-AECA-F100F43E57B7}"/>
              </a:ext>
            </a:extLst>
          </p:cNvPr>
          <p:cNvPicPr>
            <a:picLocks noChangeAspect="1"/>
          </p:cNvPicPr>
          <p:nvPr/>
        </p:nvPicPr>
        <p:blipFill rotWithShape="1">
          <a:blip r:embed="rId3">
            <a:extLst>
              <a:ext uri="{28A0092B-C50C-407E-A947-70E740481C1C}">
                <a14:useLocalDpi xmlns:a14="http://schemas.microsoft.com/office/drawing/2010/main" xmlns="" val="0"/>
              </a:ext>
            </a:extLst>
          </a:blip>
          <a:srcRect l="3907" t="11025" r="3281" b="2658"/>
          <a:stretch/>
        </p:blipFill>
        <p:spPr>
          <a:xfrm>
            <a:off x="4937760" y="3843019"/>
            <a:ext cx="3180080" cy="2812958"/>
          </a:xfrm>
          <a:prstGeom prst="rect">
            <a:avLst/>
          </a:prstGeom>
        </p:spPr>
      </p:pic>
      <p:pic>
        <p:nvPicPr>
          <p:cNvPr id="17" name="תמונה 16" descr="תמונה שמכילה מקורה, מספריים, זוג, שולחן&#10;&#10;התיאור נוצר באופן אוטומטי">
            <a:extLst>
              <a:ext uri="{FF2B5EF4-FFF2-40B4-BE49-F238E27FC236}">
                <a16:creationId xmlns:a16="http://schemas.microsoft.com/office/drawing/2014/main" xmlns="" id="{8B17C582-0582-4749-91CB-6B600249BD0A}"/>
              </a:ext>
            </a:extLst>
          </p:cNvPr>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8648700" y="3587434"/>
            <a:ext cx="3068543" cy="3068543"/>
          </a:xfrm>
          <a:prstGeom prst="rect">
            <a:avLst/>
          </a:prstGeom>
        </p:spPr>
      </p:pic>
    </p:spTree>
    <p:extLst>
      <p:ext uri="{BB962C8B-B14F-4D97-AF65-F5344CB8AC3E}">
        <p14:creationId xmlns:p14="http://schemas.microsoft.com/office/powerpoint/2010/main" xmlns="" val="225418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מלבן 13">
            <a:extLst>
              <a:ext uri="{FF2B5EF4-FFF2-40B4-BE49-F238E27FC236}">
                <a16:creationId xmlns:a16="http://schemas.microsoft.com/office/drawing/2014/main" xmlns="" id="{BA714929-5A9B-404E-817D-39A5F37FF922}"/>
              </a:ext>
            </a:extLst>
          </p:cNvPr>
          <p:cNvSpPr/>
          <p:nvPr/>
        </p:nvSpPr>
        <p:spPr>
          <a:xfrm>
            <a:off x="4162425" y="5400675"/>
            <a:ext cx="3686175" cy="1257300"/>
          </a:xfrm>
          <a:prstGeom prst="rect">
            <a:avLst/>
          </a:prstGeom>
          <a:solidFill>
            <a:srgbClr val="FF8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ציין מיקום תוכן 2">
            <a:extLst>
              <a:ext uri="{FF2B5EF4-FFF2-40B4-BE49-F238E27FC236}">
                <a16:creationId xmlns:a16="http://schemas.microsoft.com/office/drawing/2014/main" xmlns="" id="{97801EAD-E1A1-4778-A9B2-25FC5341CECE}"/>
              </a:ext>
            </a:extLst>
          </p:cNvPr>
          <p:cNvSpPr txBox="1">
            <a:spLocks/>
          </p:cNvSpPr>
          <p:nvPr/>
        </p:nvSpPr>
        <p:spPr>
          <a:xfrm>
            <a:off x="4188481" y="956700"/>
            <a:ext cx="3709195" cy="4227831"/>
          </a:xfrm>
          <a:prstGeom prst="rect">
            <a:avLst/>
          </a:prstGeom>
        </p:spPr>
        <p:txBody>
          <a:bodyPr vert="horz" wrap="square" lIns="91440" tIns="45720" rIns="91440" bIns="45720" rtlCol="1" anchor="t">
            <a:no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he-IL" sz="1800" b="1" dirty="0">
                <a:effectLst>
                  <a:outerShdw blurRad="38100" dist="38100" dir="2700000" algn="tl">
                    <a:srgbClr val="000000">
                      <a:alpha val="43137"/>
                    </a:srgbClr>
                  </a:outerShdw>
                </a:effectLst>
                <a:latin typeface="Gisha" panose="020B0502040204020203" pitchFamily="34" charset="-79"/>
                <a:cs typeface="Gisha" panose="020B0502040204020203" pitchFamily="34" charset="-79"/>
              </a:rPr>
              <a:t>אופן הכנה:</a:t>
            </a:r>
          </a:p>
          <a:p>
            <a:r>
              <a:rPr lang="he-IL" sz="1800" dirty="0">
                <a:latin typeface="Gisha" panose="020B0502040204020203" pitchFamily="34" charset="-79"/>
                <a:cs typeface="Gisha" panose="020B0502040204020203" pitchFamily="34" charset="-79"/>
              </a:rPr>
              <a:t>בשלב ראשון, יש לקרוע את הנייר הצבעוני לחלקים קטנים – כ1.5 ס"מ בערך.</a:t>
            </a:r>
          </a:p>
          <a:p>
            <a:r>
              <a:rPr lang="he-IL" sz="1800" dirty="0">
                <a:latin typeface="Gisha" panose="020B0502040204020203" pitchFamily="34" charset="-79"/>
                <a:cs typeface="Gisha" panose="020B0502040204020203" pitchFamily="34" charset="-79"/>
              </a:rPr>
              <a:t>יש להניח דיסק על בריסטול, לצייר את צורתו ולהוסיף כתר אם מכינים רימון או עלה אם מכינים אתרוג.</a:t>
            </a:r>
          </a:p>
          <a:p>
            <a:r>
              <a:rPr lang="he-IL" sz="1800" dirty="0">
                <a:latin typeface="Gisha" panose="020B0502040204020203" pitchFamily="34" charset="-79"/>
                <a:cs typeface="Gisha" panose="020B0502040204020203" pitchFamily="34" charset="-79"/>
              </a:rPr>
              <a:t>יש לגזור את הצורה מהבריסטול ולהדביק עליה את הדיסק.</a:t>
            </a:r>
          </a:p>
          <a:p>
            <a:r>
              <a:rPr lang="he-IL" sz="1800" dirty="0">
                <a:latin typeface="Gisha" panose="020B0502040204020203" pitchFamily="34" charset="-79"/>
                <a:cs typeface="Gisha" panose="020B0502040204020203" pitchFamily="34" charset="-79"/>
              </a:rPr>
              <a:t>יש להדביק את החתיכות הקרועות על כל </a:t>
            </a:r>
            <a:r>
              <a:rPr lang="he-IL" sz="1800" dirty="0" smtClean="0">
                <a:latin typeface="Gisha" panose="020B0502040204020203" pitchFamily="34" charset="-79"/>
                <a:cs typeface="Gisha" panose="020B0502040204020203" pitchFamily="34" charset="-79"/>
              </a:rPr>
              <a:t>הצורה. אפשר למרוח דבק או לק להשלמת המראה.</a:t>
            </a:r>
            <a:endParaRPr lang="he-IL" sz="1800" dirty="0">
              <a:latin typeface="Gisha" panose="020B0502040204020203" pitchFamily="34" charset="-79"/>
              <a:cs typeface="Gisha" panose="020B0502040204020203" pitchFamily="34" charset="-79"/>
            </a:endParaRPr>
          </a:p>
          <a:p>
            <a:r>
              <a:rPr lang="he-IL" sz="1800" dirty="0">
                <a:latin typeface="Gisha" panose="020B0502040204020203" pitchFamily="34" charset="-79"/>
                <a:cs typeface="Gisha" panose="020B0502040204020203" pitchFamily="34" charset="-79"/>
              </a:rPr>
              <a:t>ניתן לתלות את הקישוט עם חוט ולהוסיף לא חרוזים או להשתמש לעיצוב שולחן חגיגי</a:t>
            </a:r>
          </a:p>
          <a:p>
            <a:pPr marL="0" indent="0">
              <a:buNone/>
            </a:pPr>
            <a:r>
              <a:rPr lang="he-IL" sz="1800" b="1" dirty="0">
                <a:effectLst>
                  <a:outerShdw blurRad="38100" dist="38100" dir="2700000" algn="tl">
                    <a:srgbClr val="000000">
                      <a:alpha val="43137"/>
                    </a:srgbClr>
                  </a:outerShdw>
                </a:effectLst>
                <a:latin typeface="Gisha" panose="020B0502040204020203" pitchFamily="34" charset="-79"/>
                <a:cs typeface="Gisha" panose="020B0502040204020203" pitchFamily="34" charset="-79"/>
              </a:rPr>
              <a:t>טיפים</a:t>
            </a:r>
            <a:r>
              <a:rPr lang="he-IL" sz="1800" dirty="0">
                <a:latin typeface="Gisha" panose="020B0502040204020203" pitchFamily="34" charset="-79"/>
                <a:cs typeface="Gisha" panose="020B0502040204020203" pitchFamily="34" charset="-79"/>
              </a:rPr>
              <a:t>:</a:t>
            </a:r>
          </a:p>
          <a:p>
            <a:r>
              <a:rPr lang="he-IL" sz="1800" dirty="0">
                <a:latin typeface="Gisha" panose="020B0502040204020203" pitchFamily="34" charset="-79"/>
                <a:cs typeface="Gisha" panose="020B0502040204020203" pitchFamily="34" charset="-79"/>
              </a:rPr>
              <a:t>אם אין לכם נייר צבעוני, אפשר לצבוע נייר עיתון עם גואש בצבע לבחירתכם</a:t>
            </a:r>
          </a:p>
          <a:p>
            <a:pPr marL="0" indent="0">
              <a:buNone/>
            </a:pPr>
            <a:endParaRPr lang="he-IL" sz="1800" dirty="0">
              <a:latin typeface="Gisha" panose="020B0502040204020203" pitchFamily="34" charset="-79"/>
              <a:cs typeface="Gisha" panose="020B0502040204020203" pitchFamily="34" charset="-79"/>
            </a:endParaRPr>
          </a:p>
          <a:p>
            <a:pPr marL="0" indent="0">
              <a:buNone/>
            </a:pPr>
            <a:endParaRPr lang="he-IL" sz="1800" dirty="0">
              <a:latin typeface="Gisha" panose="020B0502040204020203" pitchFamily="34" charset="-79"/>
              <a:cs typeface="Gisha" panose="020B0502040204020203" pitchFamily="34" charset="-79"/>
            </a:endParaRPr>
          </a:p>
          <a:p>
            <a:endParaRPr lang="he-IL" sz="1800" dirty="0">
              <a:latin typeface="Gisha" panose="020B0502040204020203" pitchFamily="34" charset="-79"/>
              <a:cs typeface="Gisha" panose="020B0502040204020203" pitchFamily="34" charset="-79"/>
            </a:endParaRPr>
          </a:p>
          <a:p>
            <a:pPr marL="0" indent="0">
              <a:buFont typeface="Arial" panose="020B0604020202020204" pitchFamily="34" charset="0"/>
              <a:buNone/>
            </a:pPr>
            <a:endParaRPr lang="he-IL" sz="1800" dirty="0">
              <a:latin typeface="Gisha" panose="020B0502040204020203" pitchFamily="34" charset="-79"/>
              <a:cs typeface="Gisha" panose="020B0502040204020203" pitchFamily="34" charset="-79"/>
            </a:endParaRPr>
          </a:p>
        </p:txBody>
      </p:sp>
      <p:sp>
        <p:nvSpPr>
          <p:cNvPr id="9" name="כותרת 1">
            <a:extLst>
              <a:ext uri="{FF2B5EF4-FFF2-40B4-BE49-F238E27FC236}">
                <a16:creationId xmlns:a16="http://schemas.microsoft.com/office/drawing/2014/main" xmlns="" id="{3748810D-7E26-41D8-A33B-4563942B7177}"/>
              </a:ext>
            </a:extLst>
          </p:cNvPr>
          <p:cNvSpPr>
            <a:spLocks noGrp="1"/>
          </p:cNvSpPr>
          <p:nvPr>
            <p:ph type="title"/>
          </p:nvPr>
        </p:nvSpPr>
        <p:spPr>
          <a:xfrm>
            <a:off x="1076325" y="160983"/>
            <a:ext cx="10515600" cy="796925"/>
          </a:xfrm>
        </p:spPr>
        <p:txBody>
          <a:bodyPr>
            <a:normAutofit/>
          </a:bodyPr>
          <a:lstStyle/>
          <a:p>
            <a:pPr algn="ctr"/>
            <a:r>
              <a:rPr lang="he-IL" sz="3200" b="1" dirty="0" smtClean="0">
                <a:solidFill>
                  <a:srgbClr val="FF0000"/>
                </a:solidFill>
                <a:latin typeface="Gisha" panose="020B0502040204020203" pitchFamily="34" charset="-79"/>
                <a:cs typeface="Gisha" panose="020B0502040204020203" pitchFamily="34" charset="-79"/>
              </a:rPr>
              <a:t>פסיפס רימון ותפוח</a:t>
            </a:r>
            <a:endParaRPr lang="he-IL" sz="3200" b="1" dirty="0">
              <a:solidFill>
                <a:srgbClr val="FF0000"/>
              </a:solidFill>
              <a:latin typeface="Gisha" panose="020B0502040204020203" pitchFamily="34" charset="-79"/>
              <a:cs typeface="Gisha" panose="020B0502040204020203" pitchFamily="34" charset="-79"/>
            </a:endParaRPr>
          </a:p>
        </p:txBody>
      </p:sp>
      <p:sp>
        <p:nvSpPr>
          <p:cNvPr id="3" name="מציין מיקום תוכן 2">
            <a:extLst>
              <a:ext uri="{FF2B5EF4-FFF2-40B4-BE49-F238E27FC236}">
                <a16:creationId xmlns:a16="http://schemas.microsoft.com/office/drawing/2014/main" xmlns="" id="{E6E7F92C-F9A5-4C55-AFDB-3746CF02EE5C}"/>
              </a:ext>
            </a:extLst>
          </p:cNvPr>
          <p:cNvSpPr>
            <a:spLocks noGrp="1"/>
          </p:cNvSpPr>
          <p:nvPr>
            <p:ph idx="1"/>
          </p:nvPr>
        </p:nvSpPr>
        <p:spPr>
          <a:xfrm>
            <a:off x="8340955" y="1096644"/>
            <a:ext cx="3633175" cy="3151506"/>
          </a:xfrm>
          <a:solidFill>
            <a:srgbClr val="C5FFC5"/>
          </a:solidFill>
        </p:spPr>
        <p:txBody>
          <a:bodyPr wrap="square" anchor="t">
            <a:noAutofit/>
          </a:bodyPr>
          <a:lstStyle/>
          <a:p>
            <a:pPr marL="0" indent="0">
              <a:buNone/>
            </a:pPr>
            <a:r>
              <a:rPr lang="he-IL" sz="1800" b="1" dirty="0">
                <a:latin typeface="Gisha" panose="020B0502040204020203" pitchFamily="34" charset="-79"/>
                <a:cs typeface="Gisha" panose="020B0502040204020203" pitchFamily="34" charset="-79"/>
              </a:rPr>
              <a:t>מה צריך?</a:t>
            </a:r>
          </a:p>
          <a:p>
            <a:r>
              <a:rPr lang="he-IL" sz="1800" dirty="0">
                <a:latin typeface="Gisha" panose="020B0502040204020203" pitchFamily="34" charset="-79"/>
                <a:cs typeface="Gisha" panose="020B0502040204020203" pitchFamily="34" charset="-79"/>
              </a:rPr>
              <a:t>נייר צבעוני (בריסטול או/ו </a:t>
            </a:r>
            <a:r>
              <a:rPr lang="he-IL" sz="1800" dirty="0" err="1">
                <a:latin typeface="Gisha" panose="020B0502040204020203" pitchFamily="34" charset="-79"/>
                <a:cs typeface="Gisha" panose="020B0502040204020203" pitchFamily="34" charset="-79"/>
              </a:rPr>
              <a:t>גורנלים</a:t>
            </a:r>
            <a:r>
              <a:rPr lang="he-IL" sz="1800" dirty="0">
                <a:latin typeface="Gisha" panose="020B0502040204020203" pitchFamily="34" charset="-79"/>
                <a:cs typeface="Gisha" panose="020B0502040204020203" pitchFamily="34" charset="-79"/>
              </a:rPr>
              <a:t> או/ו קרפ או/ו נייר עטיפה)</a:t>
            </a:r>
          </a:p>
          <a:p>
            <a:r>
              <a:rPr lang="he-IL" sz="1800" dirty="0">
                <a:latin typeface="Gisha" panose="020B0502040204020203" pitchFamily="34" charset="-79"/>
                <a:cs typeface="Gisha" panose="020B0502040204020203" pitchFamily="34" charset="-79"/>
              </a:rPr>
              <a:t>דיסקים ישנים</a:t>
            </a:r>
          </a:p>
          <a:p>
            <a:r>
              <a:rPr lang="he-IL" sz="1800" dirty="0">
                <a:latin typeface="Gisha" panose="020B0502040204020203" pitchFamily="34" charset="-79"/>
                <a:cs typeface="Gisha" panose="020B0502040204020203" pitchFamily="34" charset="-79"/>
              </a:rPr>
              <a:t>בריסטול או קרטון של קופסאות דגנים</a:t>
            </a:r>
          </a:p>
          <a:p>
            <a:r>
              <a:rPr lang="he-IL" sz="1800" dirty="0">
                <a:latin typeface="Gisha" panose="020B0502040204020203" pitchFamily="34" charset="-79"/>
                <a:cs typeface="Gisha" panose="020B0502040204020203" pitchFamily="34" charset="-79"/>
              </a:rPr>
              <a:t>דבק</a:t>
            </a:r>
          </a:p>
          <a:p>
            <a:r>
              <a:rPr lang="he-IL" sz="1800" dirty="0">
                <a:latin typeface="Gisha" panose="020B0502040204020203" pitchFamily="34" charset="-79"/>
                <a:cs typeface="Gisha" panose="020B0502040204020203" pitchFamily="34" charset="-79"/>
              </a:rPr>
              <a:t>מספריים</a:t>
            </a:r>
          </a:p>
          <a:p>
            <a:r>
              <a:rPr lang="he-IL" sz="1800" dirty="0" smtClean="0">
                <a:latin typeface="Gisha" panose="020B0502040204020203" pitchFamily="34" charset="-79"/>
                <a:cs typeface="Gisha" panose="020B0502040204020203" pitchFamily="34" charset="-79"/>
              </a:rPr>
              <a:t>שבלונה </a:t>
            </a:r>
            <a:r>
              <a:rPr lang="he-IL" sz="1800" dirty="0">
                <a:latin typeface="Gisha" panose="020B0502040204020203" pitchFamily="34" charset="-79"/>
                <a:cs typeface="Gisha" panose="020B0502040204020203" pitchFamily="34" charset="-79"/>
              </a:rPr>
              <a:t>של רימון/אתרוג (לא חייב)</a:t>
            </a:r>
          </a:p>
          <a:p>
            <a:pPr marL="0" indent="0">
              <a:buNone/>
            </a:pPr>
            <a:endParaRPr lang="he-IL" sz="1800" dirty="0">
              <a:latin typeface="Gisha" panose="020B0502040204020203" pitchFamily="34" charset="-79"/>
              <a:cs typeface="Gisha" panose="020B0502040204020203" pitchFamily="34" charset="-79"/>
            </a:endParaRPr>
          </a:p>
          <a:p>
            <a:endParaRPr lang="he-IL" sz="1800" dirty="0">
              <a:latin typeface="Gisha" panose="020B0502040204020203" pitchFamily="34" charset="-79"/>
              <a:cs typeface="Gisha" panose="020B0502040204020203" pitchFamily="34" charset="-79"/>
            </a:endParaRPr>
          </a:p>
          <a:p>
            <a:endParaRPr lang="he-IL" sz="1800" dirty="0">
              <a:latin typeface="Gisha" panose="020B0502040204020203" pitchFamily="34" charset="-79"/>
              <a:cs typeface="Gisha" panose="020B0502040204020203" pitchFamily="34" charset="-79"/>
            </a:endParaRPr>
          </a:p>
        </p:txBody>
      </p:sp>
      <p:pic>
        <p:nvPicPr>
          <p:cNvPr id="8" name="תמונה 7" descr="תמונה שמכילה מקורה, שולחן, מכשיר&#10;&#10;התיאור נוצר באופן אוטומטי">
            <a:extLst>
              <a:ext uri="{FF2B5EF4-FFF2-40B4-BE49-F238E27FC236}">
                <a16:creationId xmlns:a16="http://schemas.microsoft.com/office/drawing/2014/main" xmlns="" id="{A54CFA77-E918-40E9-89FF-DE42DA546948}"/>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21723" y="1096644"/>
            <a:ext cx="3429000" cy="2600325"/>
          </a:xfrm>
          <a:prstGeom prst="rect">
            <a:avLst/>
          </a:prstGeom>
        </p:spPr>
      </p:pic>
      <p:pic>
        <p:nvPicPr>
          <p:cNvPr id="11" name="תמונה 10" descr="תמונה שמכילה ישיבה, שולחן, שונה, גדול&#10;&#10;התיאור נוצר באופן אוטומטי">
            <a:extLst>
              <a:ext uri="{FF2B5EF4-FFF2-40B4-BE49-F238E27FC236}">
                <a16:creationId xmlns:a16="http://schemas.microsoft.com/office/drawing/2014/main" xmlns="" id="{D75AE481-0C37-4B03-B690-4DADEFA9DC3D}"/>
              </a:ext>
            </a:extLst>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21723" y="3819525"/>
            <a:ext cx="3429000" cy="2838450"/>
          </a:xfrm>
          <a:prstGeom prst="rect">
            <a:avLst/>
          </a:prstGeom>
        </p:spPr>
      </p:pic>
      <p:pic>
        <p:nvPicPr>
          <p:cNvPr id="13" name="תמונה 12">
            <a:extLst>
              <a:ext uri="{FF2B5EF4-FFF2-40B4-BE49-F238E27FC236}">
                <a16:creationId xmlns:a16="http://schemas.microsoft.com/office/drawing/2014/main" xmlns="" id="{39A49F77-D0FC-4B6B-B3CC-CDB7758D6D6A}"/>
              </a:ext>
            </a:extLst>
          </p:cNvPr>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8467725" y="4386886"/>
            <a:ext cx="3429000" cy="2341121"/>
          </a:xfrm>
          <a:prstGeom prst="rect">
            <a:avLst/>
          </a:prstGeom>
        </p:spPr>
      </p:pic>
    </p:spTree>
    <p:extLst>
      <p:ext uri="{BB962C8B-B14F-4D97-AF65-F5344CB8AC3E}">
        <p14:creationId xmlns:p14="http://schemas.microsoft.com/office/powerpoint/2010/main" xmlns="" val="2697254307"/>
      </p:ext>
    </p:extLst>
  </p:cSld>
  <p:clrMapOvr>
    <a:masterClrMapping/>
  </p:clrMapOvr>
</p:sld>
</file>

<file path=ppt/theme/theme1.xml><?xml version="1.0" encoding="utf-8"?>
<a:theme xmlns:a="http://schemas.openxmlformats.org/drawingml/2006/main" name="Office Theme">
  <a:themeElements>
    <a:clrScheme name="ערכת נושא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ערכת נושא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ערכת נושא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TotalTime>
  <Words>371</Words>
  <Application>Microsoft Office PowerPoint</Application>
  <PresentationFormat>מותאם אישית</PresentationFormat>
  <Paragraphs>54</Paragraphs>
  <Slides>4</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4</vt:i4>
      </vt:variant>
    </vt:vector>
  </HeadingPairs>
  <TitlesOfParts>
    <vt:vector size="5" baseType="lpstr">
      <vt:lpstr>Office Theme</vt:lpstr>
      <vt:lpstr>מקשטים וממחזרים  השנה, לא ניצור ביחד את הקישוטים לסוכה, לצערנו הרב.   לאור המצב, אנחנו מגישים לכם כמה רעיונות של יצירות לסוכה שניתן לעשות מחומרים שיש לנו בבית, מחומרים שאפשר למחזר או מחומרים שניתן להשיג בקלות.     ככה, לא נוותר על עשייה משותפת של הילדים ,למרות הימים המרוחקים האלו שנכפו עלינו, ונכניס קצת אור קהילתי לחגים של כולנו.     אהבתם? יצרתם? שדרגתם?         נשמח לשיתוף של טיפים ותמונות למייל: tarbut@nofey-prat.org.il או לפייסבוק הישובי        </vt:lpstr>
      <vt:lpstr>שרשרת משולשים מקשים צבעוניים</vt:lpstr>
      <vt:lpstr>אהילים לשרשראות לד</vt:lpstr>
      <vt:lpstr>פסיפס רימון ותפוח</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לצערינו הרב, בעקבות המצב המחמיר והסגר, השנה לא נוכל לייצר ביחד קישוטים לסוכה. לכן חשבנו לאסוף עבורכם כמה רעיונות יחסית פשוטים לקישוטים שניתן לעשות עם דברים שיש לנו בבית או שקלים להשגה.  למרות הריחוק והבידוד, נכניס את הקהילה הביתה ונדע שלכולם בשכונה יש הקישוט המשותף.</dc:title>
  <dc:creator>Karine Azoulay</dc:creator>
  <cp:lastModifiedBy>COHEN</cp:lastModifiedBy>
  <cp:revision>7</cp:revision>
  <dcterms:created xsi:type="dcterms:W3CDTF">2020-09-22T11:58:00Z</dcterms:created>
  <dcterms:modified xsi:type="dcterms:W3CDTF">2020-09-22T14:29:31Z</dcterms:modified>
</cp:coreProperties>
</file>